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handoutMasterIdLst>
    <p:handoutMasterId r:id="rId9"/>
  </p:handoutMasterIdLst>
  <p:sldIdLst>
    <p:sldId id="257" r:id="rId2"/>
    <p:sldId id="258" r:id="rId3"/>
    <p:sldId id="259" r:id="rId4"/>
    <p:sldId id="261" r:id="rId5"/>
    <p:sldId id="263" r:id="rId6"/>
    <p:sldId id="265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4" d="100"/>
          <a:sy n="54" d="100"/>
        </p:scale>
        <p:origin x="1836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F61E35EB-8141-00CC-47E4-358CB98556B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866A1E3-974D-1932-3981-987D46BA696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128F19-0842-4C4F-A524-50DFAE3B3622}" type="datetimeFigureOut">
              <a:rPr lang="ru-RU" smtClean="0"/>
              <a:pPr/>
              <a:t>11.06.2025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D4085B0-E1D0-B002-C236-D621018EF09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BD9D3F7-2080-7CE3-BDFB-D1CA424AB7E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3B6A23-35D2-4BA6-A299-0ED9FDD025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73287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DA5441-B814-47B3-8321-4439CA54F929}" type="datetimeFigureOut">
              <a:rPr lang="" smtClean="0"/>
              <a:t>06/11/2025</a:t>
            </a:fld>
            <a:endParaRPr lang="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6C891C-AFCC-4CC9-9C69-A6B10E63DD0A}" type="slidenum">
              <a:rPr lang="" smtClean="0"/>
              <a:t>‹#›</a:t>
            </a:fld>
            <a:endParaRPr lang=""/>
          </a:p>
        </p:txBody>
      </p:sp>
    </p:spTree>
    <p:extLst>
      <p:ext uri="{BB962C8B-B14F-4D97-AF65-F5344CB8AC3E}">
        <p14:creationId xmlns:p14="http://schemas.microsoft.com/office/powerpoint/2010/main" val="12615781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6C891C-AFCC-4CC9-9C69-A6B10E63DD0A}" type="slidenum">
              <a:rPr lang="" smtClean="0"/>
              <a:t>2</a:t>
            </a:fld>
            <a:endParaRPr lang=""/>
          </a:p>
        </p:txBody>
      </p:sp>
    </p:spTree>
    <p:extLst>
      <p:ext uri="{BB962C8B-B14F-4D97-AF65-F5344CB8AC3E}">
        <p14:creationId xmlns:p14="http://schemas.microsoft.com/office/powerpoint/2010/main" val="9902622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E38ED-EDAE-49DD-99E6-1D4E0273D095}" type="datetimeFigureOut">
              <a:rPr lang="ru-RU" smtClean="0"/>
              <a:pPr/>
              <a:t>11.06.2025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9B524-662B-4776-B57F-46BC16D445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1697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E38ED-EDAE-49DD-99E6-1D4E0273D095}" type="datetimeFigureOut">
              <a:rPr lang="ru-RU" smtClean="0"/>
              <a:pPr/>
              <a:t>11.06.2025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9B524-662B-4776-B57F-46BC16D445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73100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E38ED-EDAE-49DD-99E6-1D4E0273D095}" type="datetimeFigureOut">
              <a:rPr lang="ru-RU" smtClean="0"/>
              <a:pPr/>
              <a:t>11.06.2025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9B524-662B-4776-B57F-46BC16D445B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301875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E38ED-EDAE-49DD-99E6-1D4E0273D095}" type="datetimeFigureOut">
              <a:rPr lang="ru-RU" smtClean="0"/>
              <a:pPr/>
              <a:t>11.06.2025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9B524-662B-4776-B57F-46BC16D445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04168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E38ED-EDAE-49DD-99E6-1D4E0273D095}" type="datetimeFigureOut">
              <a:rPr lang="ru-RU" smtClean="0"/>
              <a:pPr/>
              <a:t>11.06.2025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9B524-662B-4776-B57F-46BC16D445B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010318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E38ED-EDAE-49DD-99E6-1D4E0273D095}" type="datetimeFigureOut">
              <a:rPr lang="ru-RU" smtClean="0"/>
              <a:pPr/>
              <a:t>11.06.2025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9B524-662B-4776-B57F-46BC16D445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28422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E38ED-EDAE-49DD-99E6-1D4E0273D095}" type="datetimeFigureOut">
              <a:rPr lang="ru-RU" smtClean="0"/>
              <a:pPr/>
              <a:t>11.06.2025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9B524-662B-4776-B57F-46BC16D445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13098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E38ED-EDAE-49DD-99E6-1D4E0273D095}" type="datetimeFigureOut">
              <a:rPr lang="ru-RU" smtClean="0"/>
              <a:pPr/>
              <a:t>11.06.2025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9B524-662B-4776-B57F-46BC16D445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9655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E38ED-EDAE-49DD-99E6-1D4E0273D095}" type="datetimeFigureOut">
              <a:rPr lang="ru-RU" smtClean="0"/>
              <a:pPr/>
              <a:t>11.06.2025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9B524-662B-4776-B57F-46BC16D445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12304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E38ED-EDAE-49DD-99E6-1D4E0273D095}" type="datetimeFigureOut">
              <a:rPr lang="ru-RU" smtClean="0"/>
              <a:pPr/>
              <a:t>11.06.2025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9B524-662B-4776-B57F-46BC16D445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07087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E38ED-EDAE-49DD-99E6-1D4E0273D095}" type="datetimeFigureOut">
              <a:rPr lang="ru-RU" smtClean="0"/>
              <a:pPr/>
              <a:t>11.06.2025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9B524-662B-4776-B57F-46BC16D445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93947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E38ED-EDAE-49DD-99E6-1D4E0273D095}" type="datetimeFigureOut">
              <a:rPr lang="ru-RU" smtClean="0"/>
              <a:pPr/>
              <a:t>11.06.2025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9B524-662B-4776-B57F-46BC16D445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62988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E38ED-EDAE-49DD-99E6-1D4E0273D095}" type="datetimeFigureOut">
              <a:rPr lang="ru-RU" smtClean="0"/>
              <a:pPr/>
              <a:t>11.06.2025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9B524-662B-4776-B57F-46BC16D445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51565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E38ED-EDAE-49DD-99E6-1D4E0273D095}" type="datetimeFigureOut">
              <a:rPr lang="ru-RU" smtClean="0"/>
              <a:pPr/>
              <a:t>11.06.2025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9B524-662B-4776-B57F-46BC16D445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21887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E38ED-EDAE-49DD-99E6-1D4E0273D095}" type="datetimeFigureOut">
              <a:rPr lang="ru-RU" smtClean="0"/>
              <a:pPr/>
              <a:t>11.06.2025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9B524-662B-4776-B57F-46BC16D445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69670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E38ED-EDAE-49DD-99E6-1D4E0273D095}" type="datetimeFigureOut">
              <a:rPr lang="ru-RU" smtClean="0"/>
              <a:pPr/>
              <a:t>11.06.2025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9B524-662B-4776-B57F-46BC16D445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95432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DE38ED-EDAE-49DD-99E6-1D4E0273D095}" type="datetimeFigureOut">
              <a:rPr lang="ru-RU" smtClean="0"/>
              <a:pPr/>
              <a:t>11.06.2025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929B524-662B-4776-B57F-46BC16D445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3655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baynasai.martuk.edu.kz/kz/" TargetMode="External"/><Relationship Id="rId2" Type="http://schemas.openxmlformats.org/officeDocument/2006/relationships/hyperlink" Target="mailto:novomihaylovskaya.ssh@mail.ru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D6948B-48BF-911F-42C3-ED3BE20F3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3881" y="247590"/>
            <a:ext cx="11225770" cy="995423"/>
          </a:xfrm>
        </p:spPr>
        <p:txBody>
          <a:bodyPr>
            <a:normAutofit fontScale="90000"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800" b="1" kern="1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b="1" kern="18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Ата-аналар</a:t>
            </a:r>
            <a:r>
              <a:rPr lang="kk-KZ" sz="2800" b="1" kern="18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ға кеңес беру пункті</a:t>
            </a:r>
            <a:br>
              <a:rPr lang="ru-RU" sz="28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</a:t>
            </a:r>
            <a:r>
              <a:rPr lang="ru-RU" sz="1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Ашылған</a:t>
            </a: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уақыты</a:t>
            </a: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15.04. 2025 </a:t>
            </a:r>
            <a:r>
              <a:rPr lang="ru-RU" sz="1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жыл</a:t>
            </a:r>
            <a:b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ҚҰРМЕТТІ АТА-АНАЛАР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b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Байнассай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жалпы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біретін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мектебі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Балапан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шағын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орталық</a:t>
            </a:r>
            <a:br>
              <a:rPr lang="ru-RU" sz="2400" i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i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ru-RU" sz="2400" i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базасынан</a:t>
            </a:r>
            <a:r>
              <a:rPr lang="ru-RU" sz="2400" i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400" i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құрылған </a:t>
            </a:r>
            <a:r>
              <a:rPr lang="ru-RU" sz="2400" i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ата-аналар</a:t>
            </a:r>
            <a:r>
              <a:rPr lang="ru-RU" sz="2400" i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400" i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тегін</a:t>
            </a:r>
            <a:r>
              <a:rPr lang="ru-RU" sz="2400" i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2400" i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i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400" i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кеңес</a:t>
            </a:r>
            <a:r>
              <a:rPr lang="ru-RU" sz="2400" i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беру </a:t>
            </a:r>
            <a:r>
              <a:rPr lang="ru-RU" sz="2400" i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пункті</a:t>
            </a:r>
            <a:r>
              <a:rPr lang="ru-RU" sz="2400" i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i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жұмыс</a:t>
            </a:r>
            <a:r>
              <a:rPr lang="ru-RU" sz="2400" i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жасайды</a:t>
            </a:r>
            <a:r>
              <a:rPr lang="ru-RU" sz="2400" i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           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16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БІЗ СІЗДЕРДІ КЕҢЕС БЕРУ ПУКТІНДЕ КҮТЕМІЗ</a:t>
            </a:r>
            <a:b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Байнассай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ауылы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Богенбай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батыр к</a:t>
            </a:r>
            <a:r>
              <a:rPr lang="kk-KZ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өшесі, 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br>
              <a:rPr lang="ru-RU" sz="2800" b="1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700" dirty="0">
                <a:solidFill>
                  <a:schemeClr val="accent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7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026" name="Picture 2" descr="C:\Users\Uzer\Desktop\81593a95-5acf-4a4f-9a53-69861b062ff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168" y="4592374"/>
            <a:ext cx="3034145" cy="2085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zer\Desktop\59d9e50d-0cc9-4d2e-8500-8835f7d6202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6580" y="4555082"/>
            <a:ext cx="3075709" cy="2123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Uzer\Desktop\77734260-ed06-45e3-bed1-d8f1b6997c06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0" t="4819" r="4392" b="4819"/>
          <a:stretch/>
        </p:blipFill>
        <p:spPr bwMode="auto">
          <a:xfrm>
            <a:off x="4433909" y="4592374"/>
            <a:ext cx="3196084" cy="2085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08747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1CC2D7-F2BB-A532-EB91-97458282C9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	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Ата-аналарға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кеңес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беру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пункті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Қазақстан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Республикасы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Үкіметінің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2023жыл</a:t>
            </a:r>
            <a:r>
              <a:rPr lang="kk-KZ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ғы                   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28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наурызда</a:t>
            </a:r>
            <a:r>
              <a:rPr lang="kk-KZ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ғы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№249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қаулысымен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бекітілген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Қазақстан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Республикасында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мектепке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дейнгі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орта,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техникалық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кәсіптік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беруді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дамытудың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2023 -2029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жылдарға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арналған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тұжырымдамасының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1 –</a:t>
            </a:r>
            <a:r>
              <a:rPr lang="kk-KZ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индикаторының 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 –</a:t>
            </a:r>
            <a:r>
              <a:rPr lang="kk-KZ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тармағын орындау және Ақтөбе облысы білім басқармасының 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2025 </a:t>
            </a:r>
            <a:r>
              <a:rPr lang="kk-KZ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жылғы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12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наурыздағы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№ 120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бұйрығын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басшылыққа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ала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отырып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мектеп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жасына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дейінгі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балаларды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үйде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тәрбиелеп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отырған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ата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kk-KZ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аналарға 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занды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өкілдеріне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кенес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беру,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онын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ішінде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ерекше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беруді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кажет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ететін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балалармен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жұмыс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жасау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құзыреттілігін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арттыру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ата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kk-KZ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аналарға арналған консультациялық пункт қызметын ұйымдастыру маұсатында 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kk-KZ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Ақтөбе облысының білім басқармасы Мәртөк ауданының білім бөлімі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 ММ-</a:t>
            </a:r>
            <a:r>
              <a:rPr lang="kk-KZ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нің 2025 жылғы  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15 </a:t>
            </a:r>
            <a:r>
              <a:rPr lang="kk-KZ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сәуірдегі 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№ 340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бұйрығы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негізінде</a:t>
            </a:r>
            <a:br>
              <a:rPr lang="ru-RU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АТА-АНАЛАРҒА КЕҢЕС БЕРУ ПУКТІНІҢ МАҚСАТЫ:</a:t>
            </a:r>
            <a:br>
              <a:rPr lang="ru-RU" sz="1800" dirty="0">
                <a:solidFill>
                  <a:schemeClr val="tx1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</a:br>
            <a:r>
              <a:rPr lang="kk-KZ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мектеп жасына дейінгі балаларды үйде тәрбиелеп отырған отбасыларға диагностикалық, консультациялық және әдістемелік көмек көрсету.</a:t>
            </a:r>
            <a:br>
              <a:rPr lang="kk-KZ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АТА-АНАЛАРҒА КЕҢЕС БЕРУ ПУКТІНІҢ НЕГІЗГІ МІНДЕТТЕРІ</a:t>
            </a:r>
            <a:br>
              <a:rPr lang="kk-KZ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мектеп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жасына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дейінгі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баланы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тәрбиелеу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оқыту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дамыту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мәселелері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ата-аналарға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kk-KZ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заңды өкілдерге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 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көмек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көрсету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 -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мектеп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жасына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дейінгі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балаларды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үйде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тәрбиелеп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отырған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отбасыларға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әдістемелік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диагностикалық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консультациялық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көмек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ұйымдастыру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 -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Мектепке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дейінгі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жалпы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беру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бағдарламасын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іске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асыратын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Байнассай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ЖНББМ  «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Балапан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шағын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орталық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ата-аналарға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kk-KZ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заңды өкілдерге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балаларды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тәрбиелеуді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қолдау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дамытуға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мүдделі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басқа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ұйымдарға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 -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балалардың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физикалық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психологиялық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әлеуметтік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дамуындағы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әртүрлі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ауытқулардың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кешенді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профилактикасын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жүргізу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kk-KZ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kk-KZ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kk-KZ" sz="1600" dirty="0"/>
            </a:br>
            <a:b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052068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E681C0-2F31-9DA5-4B5A-7C74E8794E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57163"/>
            <a:ext cx="8596668" cy="1773237"/>
          </a:xfrm>
        </p:spPr>
        <p:txBody>
          <a:bodyPr>
            <a:normAutofit fontScale="9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br>
              <a:rPr lang="kk-KZ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sz="1800" b="1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ЕГЕР СІЗДЕ АТА-АНАЛАРҒА КЕҢЕС БЕРУ ПУКТІНЕ БАРУ МҮМКІНДІГІ БОЛМАСА</a:t>
            </a:r>
            <a:br>
              <a:rPr lang="ru-RU" sz="1800" b="1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kk-KZ" sz="18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Сіз</a:t>
            </a:r>
            <a:r>
              <a:rPr lang="ru-RU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8 (71331) 26-3-20 телефоны </a:t>
            </a:r>
            <a:r>
              <a:rPr lang="ru-RU" sz="18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қызықтыратын</a:t>
            </a:r>
            <a:r>
              <a:rPr lang="ru-RU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сұрақтарыңызды</a:t>
            </a:r>
            <a:r>
              <a:rPr lang="ru-RU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қоя</a:t>
            </a:r>
            <a:r>
              <a:rPr lang="ru-RU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аласыз</a:t>
            </a:r>
            <a:r>
              <a:rPr lang="ru-RU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телефон </a:t>
            </a:r>
            <a:r>
              <a:rPr lang="ru-RU" sz="18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арқылы</a:t>
            </a:r>
            <a:r>
              <a:rPr lang="ru-RU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сөйлескен</a:t>
            </a:r>
            <a:r>
              <a:rPr lang="ru-RU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кезде</a:t>
            </a:r>
            <a:r>
              <a:rPr lang="ru-RU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«  пункт </a:t>
            </a:r>
            <a:r>
              <a:rPr lang="ru-RU" sz="18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маманына</a:t>
            </a:r>
            <a:r>
              <a:rPr lang="ru-RU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жазылу</a:t>
            </a:r>
            <a:r>
              <a:rPr lang="ru-RU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18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қоңырауының</a:t>
            </a:r>
            <a:r>
              <a:rPr lang="ru-RU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мақсатын</a:t>
            </a:r>
            <a:r>
              <a:rPr lang="ru-RU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8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хабарлаңыз</a:t>
            </a:r>
            <a:r>
              <a:rPr lang="ru-RU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8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Сондай</a:t>
            </a:r>
            <a:r>
              <a:rPr lang="ru-RU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18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ақ</a:t>
            </a:r>
            <a:r>
              <a:rPr lang="ru-RU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8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ата</a:t>
            </a:r>
            <a:r>
              <a:rPr lang="ru-RU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аналар</a:t>
            </a:r>
            <a:r>
              <a:rPr lang="ru-RU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18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novomihaylovskaya.ssh@mail.ru</a:t>
            </a:r>
            <a:r>
              <a:rPr lang="en-US" sz="18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қашықтан</a:t>
            </a:r>
            <a:r>
              <a:rPr lang="ru-RU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хабарласа</a:t>
            </a:r>
            <a:r>
              <a:rPr lang="ru-RU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алады</a:t>
            </a:r>
            <a:r>
              <a:rPr lang="en-US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консультативтік</a:t>
            </a:r>
            <a:r>
              <a:rPr lang="ru-RU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пункт </a:t>
            </a:r>
            <a:r>
              <a:rPr lang="ru-RU" sz="18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маманына</a:t>
            </a:r>
            <a:r>
              <a:rPr lang="ru-RU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ескертумен</a:t>
            </a:r>
            <a:r>
              <a:rPr lang="ru-RU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8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Ата-аналар</a:t>
            </a:r>
            <a:r>
              <a:rPr lang="ru-RU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біздің</a:t>
            </a:r>
            <a:r>
              <a:rPr lang="ru-RU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балабақшаның</a:t>
            </a:r>
            <a:r>
              <a:rPr lang="ru-RU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веб-сайты </a:t>
            </a:r>
            <a:r>
              <a:rPr lang="ru-RU" sz="18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арқылы</a:t>
            </a:r>
            <a:r>
              <a:rPr lang="ru-RU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кеңес</a:t>
            </a:r>
            <a:r>
              <a:rPr lang="ru-RU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ала </a:t>
            </a:r>
            <a:r>
              <a:rPr lang="ru-RU" sz="18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алады</a:t>
            </a:r>
            <a:r>
              <a:rPr lang="ru-RU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18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https://baynasai.martuk.edu.kz/kz/</a:t>
            </a:r>
            <a:r>
              <a:rPr lang="en-US" sz="18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кеңестер</a:t>
            </a:r>
            <a:r>
              <a:rPr lang="ru-RU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беру </a:t>
            </a:r>
            <a:r>
              <a:rPr lang="ru-RU" sz="18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пункті</a:t>
            </a:r>
            <a:r>
              <a:rPr lang="ru-RU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" </a:t>
            </a:r>
            <a:r>
              <a:rPr lang="ru-RU" sz="18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жұмыс</a:t>
            </a:r>
            <a:r>
              <a:rPr lang="ru-RU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жоспарына</a:t>
            </a:r>
            <a:r>
              <a:rPr lang="ru-RU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сәйкес</a:t>
            </a:r>
            <a:r>
              <a:rPr lang="ru-RU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жарияланады</a:t>
            </a:r>
            <a:br>
              <a:rPr lang="ru-RU" sz="18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8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НАЗАРЛАРЫҢЫЗҒА!</a:t>
            </a:r>
            <a:br>
              <a:rPr lang="ru-RU" sz="18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Кеңес</a:t>
            </a:r>
            <a: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беру </a:t>
            </a:r>
            <a:r>
              <a:rPr lang="ru-RU" sz="1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пуктінің</a:t>
            </a:r>
            <a: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мамандарынан</a:t>
            </a:r>
            <a: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кеңесін</a:t>
            </a:r>
            <a: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алу</a:t>
            </a:r>
            <a: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өтініш</a:t>
            </a:r>
            <a: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беруші</a:t>
            </a:r>
            <a: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өзінің</a:t>
            </a:r>
            <a: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ата-ана</a:t>
            </a:r>
            <a: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мәртебесін</a:t>
            </a:r>
            <a: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растайтын</a:t>
            </a:r>
            <a: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жеке</a:t>
            </a:r>
            <a: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басын</a:t>
            </a:r>
            <a: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куәландыратын</a:t>
            </a:r>
            <a: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құжатты</a:t>
            </a:r>
            <a: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ұсынуы</a:t>
            </a:r>
            <a: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тиіс</a:t>
            </a:r>
            <a: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18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575095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59920909-3ADB-758B-A642-240262F7F1F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63073878"/>
              </p:ext>
            </p:extLst>
          </p:nvPr>
        </p:nvGraphicFramePr>
        <p:xfrm>
          <a:off x="3619500" y="294640"/>
          <a:ext cx="2661379" cy="13106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61379">
                  <a:extLst>
                    <a:ext uri="{9D8B030D-6E8A-4147-A177-3AD203B41FA5}">
                      <a16:colId xmlns:a16="http://schemas.microsoft.com/office/drawing/2014/main" val="3023558627"/>
                    </a:ext>
                  </a:extLst>
                </a:gridCol>
              </a:tblGrid>
              <a:tr h="739140">
                <a:tc>
                  <a:txBody>
                    <a:bodyPr/>
                    <a:lstStyle/>
                    <a:p>
                      <a:pPr rtl="0" eaLnBrk="1" latinLnBrk="0" hangingPunct="1"/>
                      <a:r>
                        <a:rPr lang="kk-KZ" sz="1400" b="1" kern="12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Мектепке дейінгі</a:t>
                      </a:r>
                      <a:r>
                        <a:rPr lang="kk-KZ" sz="1400" b="1" kern="1200" baseline="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ұйымдарға бармайтын балалардың ата-аналарына, ұ</a:t>
                      </a:r>
                      <a:r>
                        <a:rPr lang="kk-KZ" sz="1400" b="1" kern="12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йымдаспаған</a:t>
                      </a:r>
                      <a:r>
                        <a:rPr lang="kk-KZ" sz="1400" b="1" kern="1200" baseline="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балалармен  </a:t>
                      </a:r>
                      <a:endParaRPr lang="x-none" sz="140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rtl="0" eaLnBrk="1" latinLnBrk="0" hangingPunct="1"/>
                      <a:r>
                        <a:rPr lang="kk-KZ" sz="1400" b="1" kern="1200" baseline="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жұмыс түрлері</a:t>
                      </a:r>
                      <a:endParaRPr lang="x-none" sz="140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kk-KZ" sz="16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61732792"/>
                  </a:ext>
                </a:extLst>
              </a:tr>
            </a:tbl>
          </a:graphicData>
        </a:graphic>
      </p:graphicFrame>
      <p:graphicFrame>
        <p:nvGraphicFramePr>
          <p:cNvPr id="6" name="Объект 3">
            <a:extLst>
              <a:ext uri="{FF2B5EF4-FFF2-40B4-BE49-F238E27FC236}">
                <a16:creationId xmlns:a16="http://schemas.microsoft.com/office/drawing/2014/main" id="{EFFC3C1B-29F1-B596-4430-B2D6B87A016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70490155"/>
              </p:ext>
            </p:extLst>
          </p:nvPr>
        </p:nvGraphicFramePr>
        <p:xfrm>
          <a:off x="1350144" y="1513205"/>
          <a:ext cx="2171700" cy="7391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71700">
                  <a:extLst>
                    <a:ext uri="{9D8B030D-6E8A-4147-A177-3AD203B41FA5}">
                      <a16:colId xmlns:a16="http://schemas.microsoft.com/office/drawing/2014/main" val="3023558627"/>
                    </a:ext>
                  </a:extLst>
                </a:gridCol>
              </a:tblGrid>
              <a:tr h="739140"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solidFill>
                          <a:srgbClr val="0070C0"/>
                        </a:solidFill>
                        <a:effectLst/>
                      </a:endParaRP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 err="1"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Ата-аналар</a:t>
                      </a:r>
                      <a:endParaRPr lang="x-none" sz="1600">
                        <a:solidFill>
                          <a:srgbClr val="0070C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kk-KZ" sz="16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61732792"/>
                  </a:ext>
                </a:extLst>
              </a:tr>
            </a:tbl>
          </a:graphicData>
        </a:graphic>
      </p:graphicFrame>
      <p:graphicFrame>
        <p:nvGraphicFramePr>
          <p:cNvPr id="7" name="Объект 3">
            <a:extLst>
              <a:ext uri="{FF2B5EF4-FFF2-40B4-BE49-F238E27FC236}">
                <a16:creationId xmlns:a16="http://schemas.microsoft.com/office/drawing/2014/main" id="{89707E59-E0A6-3478-F387-216B7025C49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14793518"/>
              </p:ext>
            </p:extLst>
          </p:nvPr>
        </p:nvGraphicFramePr>
        <p:xfrm>
          <a:off x="6347144" y="1500189"/>
          <a:ext cx="2171700" cy="7391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71700">
                  <a:extLst>
                    <a:ext uri="{9D8B030D-6E8A-4147-A177-3AD203B41FA5}">
                      <a16:colId xmlns:a16="http://schemas.microsoft.com/office/drawing/2014/main" val="3023558627"/>
                    </a:ext>
                  </a:extLst>
                </a:gridCol>
              </a:tblGrid>
              <a:tr h="739140"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solidFill>
                          <a:srgbClr val="0070C0"/>
                        </a:solidFill>
                        <a:effectLst/>
                      </a:endParaRP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 err="1"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Балалар</a:t>
                      </a:r>
                      <a:endParaRPr lang="x-none" sz="1600">
                        <a:solidFill>
                          <a:srgbClr val="0070C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kk-KZ" sz="16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61732792"/>
                  </a:ext>
                </a:extLst>
              </a:tr>
            </a:tbl>
          </a:graphicData>
        </a:graphic>
      </p:graphicFrame>
      <p:graphicFrame>
        <p:nvGraphicFramePr>
          <p:cNvPr id="8" name="Объект 3">
            <a:extLst>
              <a:ext uri="{FF2B5EF4-FFF2-40B4-BE49-F238E27FC236}">
                <a16:creationId xmlns:a16="http://schemas.microsoft.com/office/drawing/2014/main" id="{CA925353-E8EB-972C-FC62-6B3D0B9825E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76336208"/>
              </p:ext>
            </p:extLst>
          </p:nvPr>
        </p:nvGraphicFramePr>
        <p:xfrm>
          <a:off x="1225141" y="2501583"/>
          <a:ext cx="2514918" cy="7391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14918">
                  <a:extLst>
                    <a:ext uri="{9D8B030D-6E8A-4147-A177-3AD203B41FA5}">
                      <a16:colId xmlns:a16="http://schemas.microsoft.com/office/drawing/2014/main" val="3023558627"/>
                    </a:ext>
                  </a:extLst>
                </a:gridCol>
              </a:tblGrid>
              <a:tr h="739140"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rgbClr val="0070C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4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Үйге</a:t>
                      </a:r>
                      <a:r>
                        <a:rPr lang="kk-KZ" sz="1400" b="1" kern="1200" baseline="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бару</a:t>
                      </a:r>
                      <a:endParaRPr lang="x-none" sz="14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kk-KZ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61732792"/>
                  </a:ext>
                </a:extLst>
              </a:tr>
            </a:tbl>
          </a:graphicData>
        </a:graphic>
      </p:graphicFrame>
      <p:graphicFrame>
        <p:nvGraphicFramePr>
          <p:cNvPr id="9" name="Объект 3">
            <a:extLst>
              <a:ext uri="{FF2B5EF4-FFF2-40B4-BE49-F238E27FC236}">
                <a16:creationId xmlns:a16="http://schemas.microsoft.com/office/drawing/2014/main" id="{02CEF423-B65E-81F7-5455-6FC98B0C173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32321825"/>
              </p:ext>
            </p:extLst>
          </p:nvPr>
        </p:nvGraphicFramePr>
        <p:xfrm>
          <a:off x="1327560" y="3462727"/>
          <a:ext cx="3214459" cy="7010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14459">
                  <a:extLst>
                    <a:ext uri="{9D8B030D-6E8A-4147-A177-3AD203B41FA5}">
                      <a16:colId xmlns:a16="http://schemas.microsoft.com/office/drawing/2014/main" val="3023558627"/>
                    </a:ext>
                  </a:extLst>
                </a:gridCol>
              </a:tblGrid>
              <a:tr h="584617">
                <a:tc>
                  <a:txBody>
                    <a:bodyPr/>
                    <a:lstStyle/>
                    <a:p>
                      <a:pPr algn="ctr"/>
                      <a:endParaRPr lang="kk-KZ" sz="16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4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Кеңес беру және әдістемелік көмек</a:t>
                      </a:r>
                      <a:endParaRPr lang="x-none" sz="14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kk-KZ" sz="16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61732792"/>
                  </a:ext>
                </a:extLst>
              </a:tr>
            </a:tbl>
          </a:graphicData>
        </a:graphic>
      </p:graphicFrame>
      <p:graphicFrame>
        <p:nvGraphicFramePr>
          <p:cNvPr id="10" name="Объект 3">
            <a:extLst>
              <a:ext uri="{FF2B5EF4-FFF2-40B4-BE49-F238E27FC236}">
                <a16:creationId xmlns:a16="http://schemas.microsoft.com/office/drawing/2014/main" id="{06DF7E9E-209B-CAF9-A867-594994D800A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48411719"/>
              </p:ext>
            </p:extLst>
          </p:nvPr>
        </p:nvGraphicFramePr>
        <p:xfrm>
          <a:off x="1244184" y="4586990"/>
          <a:ext cx="3297836" cy="6705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97836">
                  <a:extLst>
                    <a:ext uri="{9D8B030D-6E8A-4147-A177-3AD203B41FA5}">
                      <a16:colId xmlns:a16="http://schemas.microsoft.com/office/drawing/2014/main" val="3023558627"/>
                    </a:ext>
                  </a:extLst>
                </a:gridCol>
              </a:tblGrid>
              <a:tr h="265826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400" b="1" kern="1200" baseline="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Шағын - орталыкта </a:t>
                      </a:r>
                      <a:r>
                        <a:rPr lang="kk-KZ" sz="14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ішілік саяхаттар Әкем,анам және мен</a:t>
                      </a:r>
                      <a:endParaRPr lang="x-none" sz="1400" b="1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600" dirty="0">
                        <a:solidFill>
                          <a:srgbClr val="0070C0"/>
                        </a:solidFill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61732792"/>
                  </a:ext>
                </a:extLst>
              </a:tr>
            </a:tbl>
          </a:graphicData>
        </a:graphic>
      </p:graphicFrame>
      <p:graphicFrame>
        <p:nvGraphicFramePr>
          <p:cNvPr id="11" name="Объект 3">
            <a:extLst>
              <a:ext uri="{FF2B5EF4-FFF2-40B4-BE49-F238E27FC236}">
                <a16:creationId xmlns:a16="http://schemas.microsoft.com/office/drawing/2014/main" id="{788C3147-563E-F832-FE30-09D98D9EAB1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36293513"/>
              </p:ext>
            </p:extLst>
          </p:nvPr>
        </p:nvGraphicFramePr>
        <p:xfrm>
          <a:off x="1097427" y="5588000"/>
          <a:ext cx="3429603" cy="8839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429603">
                  <a:extLst>
                    <a:ext uri="{9D8B030D-6E8A-4147-A177-3AD203B41FA5}">
                      <a16:colId xmlns:a16="http://schemas.microsoft.com/office/drawing/2014/main" val="3023558627"/>
                    </a:ext>
                  </a:extLst>
                </a:gridCol>
              </a:tblGrid>
              <a:tr h="866457">
                <a:tc>
                  <a:txBody>
                    <a:bodyPr/>
                    <a:lstStyle/>
                    <a:p>
                      <a:pPr rtl="0" eaLnBrk="1" latinLnBrk="0" hangingPunct="1"/>
                      <a:r>
                        <a:rPr lang="kk-KZ" sz="14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“Мәртөк тынысы” арқылы педагогтердің қызметін насихатт</a:t>
                      </a:r>
                      <a:endParaRPr lang="x-none" sz="14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rtl="0" eaLnBrk="1" latinLnBrk="0" hangingPunct="1"/>
                      <a:r>
                        <a:rPr lang="kk-KZ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x-none" sz="1400">
                        <a:effectLst/>
                      </a:endParaRPr>
                    </a:p>
                    <a:p>
                      <a:r>
                        <a:rPr lang="kk-KZ" sz="16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61732792"/>
                  </a:ext>
                </a:extLst>
              </a:tr>
            </a:tbl>
          </a:graphicData>
        </a:graphic>
      </p:graphicFrame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0D57FB4B-BDFD-8E07-D988-82B29F3D413B}"/>
              </a:ext>
            </a:extLst>
          </p:cNvPr>
          <p:cNvCxnSpPr/>
          <p:nvPr/>
        </p:nvCxnSpPr>
        <p:spPr>
          <a:xfrm flipH="1">
            <a:off x="3429000" y="1270000"/>
            <a:ext cx="381000" cy="2159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D5528B06-126C-FC7C-C259-EC9A3EEE7A8D}"/>
              </a:ext>
            </a:extLst>
          </p:cNvPr>
          <p:cNvCxnSpPr/>
          <p:nvPr/>
        </p:nvCxnSpPr>
        <p:spPr>
          <a:xfrm>
            <a:off x="6720840" y="1270000"/>
            <a:ext cx="457200" cy="2159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EE9D3C25-963E-3252-06EB-0534C0D0A455}"/>
              </a:ext>
            </a:extLst>
          </p:cNvPr>
          <p:cNvCxnSpPr>
            <a:cxnSpLocks/>
          </p:cNvCxnSpPr>
          <p:nvPr/>
        </p:nvCxnSpPr>
        <p:spPr>
          <a:xfrm flipH="1">
            <a:off x="7543800" y="2239329"/>
            <a:ext cx="15240" cy="3514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id="{1CD4D773-5F93-E339-129F-2A9067612EF5}"/>
              </a:ext>
            </a:extLst>
          </p:cNvPr>
          <p:cNvCxnSpPr>
            <a:cxnSpLocks/>
          </p:cNvCxnSpPr>
          <p:nvPr/>
        </p:nvCxnSpPr>
        <p:spPr>
          <a:xfrm>
            <a:off x="2435994" y="2252345"/>
            <a:ext cx="0" cy="3073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5" name="Объект 3">
            <a:extLst>
              <a:ext uri="{FF2B5EF4-FFF2-40B4-BE49-F238E27FC236}">
                <a16:creationId xmlns:a16="http://schemas.microsoft.com/office/drawing/2014/main" id="{E763B278-6784-76A6-89BA-80091D73EF2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55363407"/>
              </p:ext>
            </p:extLst>
          </p:nvPr>
        </p:nvGraphicFramePr>
        <p:xfrm>
          <a:off x="6271101" y="2606040"/>
          <a:ext cx="2590961" cy="8229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90961">
                  <a:extLst>
                    <a:ext uri="{9D8B030D-6E8A-4147-A177-3AD203B41FA5}">
                      <a16:colId xmlns:a16="http://schemas.microsoft.com/office/drawing/2014/main" val="3023558627"/>
                    </a:ext>
                  </a:extLst>
                </a:gridCol>
              </a:tblGrid>
              <a:tr h="82296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4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Көңілді старт</a:t>
                      </a:r>
                      <a:r>
                        <a:rPr lang="kk-KZ" sz="140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  <a:endParaRPr lang="x-none" sz="14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600" dirty="0">
                        <a:solidFill>
                          <a:srgbClr val="0070C0"/>
                        </a:solidFill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61732792"/>
                  </a:ext>
                </a:extLst>
              </a:tr>
            </a:tbl>
          </a:graphicData>
        </a:graphic>
      </p:graphicFrame>
      <p:graphicFrame>
        <p:nvGraphicFramePr>
          <p:cNvPr id="26" name="Объект 3">
            <a:extLst>
              <a:ext uri="{FF2B5EF4-FFF2-40B4-BE49-F238E27FC236}">
                <a16:creationId xmlns:a16="http://schemas.microsoft.com/office/drawing/2014/main" id="{4C3070C2-718D-E39C-4515-37C983E2BB4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91849361"/>
              </p:ext>
            </p:extLst>
          </p:nvPr>
        </p:nvGraphicFramePr>
        <p:xfrm>
          <a:off x="6347144" y="3687444"/>
          <a:ext cx="2514918" cy="7391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14918">
                  <a:extLst>
                    <a:ext uri="{9D8B030D-6E8A-4147-A177-3AD203B41FA5}">
                      <a16:colId xmlns:a16="http://schemas.microsoft.com/office/drawing/2014/main" val="3023558627"/>
                    </a:ext>
                  </a:extLst>
                </a:gridCol>
              </a:tblGrid>
              <a:tr h="73914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4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Сурет көрмелері</a:t>
                      </a:r>
                      <a:endParaRPr lang="x-none" sz="14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600" dirty="0">
                        <a:solidFill>
                          <a:srgbClr val="0070C0"/>
                        </a:solidFill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61732792"/>
                  </a:ext>
                </a:extLst>
              </a:tr>
            </a:tbl>
          </a:graphicData>
        </a:graphic>
      </p:graphicFrame>
      <p:graphicFrame>
        <p:nvGraphicFramePr>
          <p:cNvPr id="27" name="Объект 3">
            <a:extLst>
              <a:ext uri="{FF2B5EF4-FFF2-40B4-BE49-F238E27FC236}">
                <a16:creationId xmlns:a16="http://schemas.microsoft.com/office/drawing/2014/main" id="{93E525EB-3482-F56C-ABDE-8B89B99555A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2418734"/>
              </p:ext>
            </p:extLst>
          </p:nvPr>
        </p:nvGraphicFramePr>
        <p:xfrm>
          <a:off x="6301581" y="4677569"/>
          <a:ext cx="2514918" cy="7391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14918">
                  <a:extLst>
                    <a:ext uri="{9D8B030D-6E8A-4147-A177-3AD203B41FA5}">
                      <a16:colId xmlns:a16="http://schemas.microsoft.com/office/drawing/2014/main" val="3023558627"/>
                    </a:ext>
                  </a:extLst>
                </a:gridCol>
              </a:tblGrid>
              <a:tr h="73914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4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Қуыршақ</a:t>
                      </a:r>
                      <a:r>
                        <a:rPr lang="kk-KZ" sz="1400" b="1" kern="1200" baseline="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театры шақырады</a:t>
                      </a:r>
                      <a:r>
                        <a:rPr lang="kk-KZ" sz="14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  <a:endParaRPr lang="x-none" sz="14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600" dirty="0">
                        <a:solidFill>
                          <a:srgbClr val="0070C0"/>
                        </a:solidFill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61732792"/>
                  </a:ext>
                </a:extLst>
              </a:tr>
            </a:tbl>
          </a:graphicData>
        </a:graphic>
      </p:graphicFrame>
      <p:graphicFrame>
        <p:nvGraphicFramePr>
          <p:cNvPr id="28" name="Объект 3">
            <a:extLst>
              <a:ext uri="{FF2B5EF4-FFF2-40B4-BE49-F238E27FC236}">
                <a16:creationId xmlns:a16="http://schemas.microsoft.com/office/drawing/2014/main" id="{B3B76612-595D-8FF1-5AF2-FAE0DA3FA3D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00732966"/>
              </p:ext>
            </p:extLst>
          </p:nvPr>
        </p:nvGraphicFramePr>
        <p:xfrm>
          <a:off x="6271101" y="5721034"/>
          <a:ext cx="2514918" cy="7391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14918">
                  <a:extLst>
                    <a:ext uri="{9D8B030D-6E8A-4147-A177-3AD203B41FA5}">
                      <a16:colId xmlns:a16="http://schemas.microsoft.com/office/drawing/2014/main" val="3023558627"/>
                    </a:ext>
                  </a:extLst>
                </a:gridCol>
              </a:tblGrid>
              <a:tr h="73914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4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Шағын</a:t>
                      </a:r>
                      <a:r>
                        <a:rPr lang="ru-RU" sz="14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  <a:r>
                        <a:rPr lang="kk-KZ" sz="1400" b="1" kern="1200" baseline="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орталықта </a:t>
                      </a:r>
                      <a:r>
                        <a:rPr lang="kk-KZ" sz="1400" b="1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бөбектер</a:t>
                      </a:r>
                      <a:r>
                        <a:rPr lang="kk-KZ" sz="1400" b="1" kern="1200" baseline="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үшін сенбілік мектебі</a:t>
                      </a:r>
                      <a:r>
                        <a:rPr lang="kk-KZ" sz="140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  <a:endParaRPr lang="x-none" sz="14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617327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60176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zer\Desktop\c3116fa6-fac1-4775-881c-f8b1353a620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610" y="884420"/>
            <a:ext cx="3850597" cy="5276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C:\Users\Uzer\Desktop\b38ed915-ea00-4fe6-bff4-b5d700e3a2e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7088" y="884420"/>
            <a:ext cx="3642609" cy="5276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zer\Desktop\4c288c9a-91d9-4345-b56a-f0fcee801e5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589" y="884420"/>
            <a:ext cx="3522690" cy="5276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0176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a637c67f-e48c-43a3-9b29-d32ff1d4453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46"/>
          <a:stretch>
            <a:fillRect/>
          </a:stretch>
        </p:blipFill>
        <p:spPr bwMode="auto">
          <a:xfrm>
            <a:off x="1843790" y="321505"/>
            <a:ext cx="4075992" cy="321094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cdba1321-c3f2-4216-a218-03c8b7069942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745" r="11878"/>
          <a:stretch/>
        </p:blipFill>
        <p:spPr bwMode="auto">
          <a:xfrm>
            <a:off x="6375815" y="321505"/>
            <a:ext cx="4312172" cy="321094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Рисунок 3" descr="f0480ec1-a836-4060-bfdc-d0f49b12f8a9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11" t="38758" r="10631" b="11778"/>
          <a:stretch/>
        </p:blipFill>
        <p:spPr bwMode="auto">
          <a:xfrm>
            <a:off x="1843790" y="3847243"/>
            <a:ext cx="4075991" cy="274843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de207457-76e9-4bff-b0de-05217ae13a0c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7" t="24458" r="9470" b="22771"/>
          <a:stretch/>
        </p:blipFill>
        <p:spPr bwMode="auto">
          <a:xfrm>
            <a:off x="6375815" y="3847242"/>
            <a:ext cx="4312172" cy="274843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690999055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1891</TotalTime>
  <Words>486</Words>
  <Application>Microsoft Office PowerPoint</Application>
  <PresentationFormat>Широкоэкранный</PresentationFormat>
  <Paragraphs>27</Paragraphs>
  <Slides>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</vt:lpstr>
      <vt:lpstr>Calibri</vt:lpstr>
      <vt:lpstr>Times New Roman</vt:lpstr>
      <vt:lpstr>Trebuchet MS</vt:lpstr>
      <vt:lpstr>Wingdings 3</vt:lpstr>
      <vt:lpstr>Аспект</vt:lpstr>
      <vt:lpstr>  Ата-аналарға кеңес беру пункті         Ашылған уақыты: 15.04. 2025 жыл     ҚҰРМЕТТІ АТА-АНАЛАР!      Байнассай жалпы негізгі білім біретін мектебі «Балапан» шағын орталық         базасынан құрылған ата-аналар үшін тегін      кеңес беру пункті  жұмыс жасайды.                                                                                БІЗ СІЗДЕРДІ КЕҢЕС БЕРУ ПУКТІНДЕ КҮТЕМІЗ      Байнассай ауылы, Богенбай батыр көшесі, 7  </vt:lpstr>
      <vt:lpstr>  Ата-аналарға кеңес беру пункті Қазақстан Республикасы Үкіметінің 2023жылғы                    28 наурыздағы №249 қаулысымен бекітілген Қазақстан Республикасында мектепке дейнгі, орта, техникалық және кәсіптік білім беруді дамытудың 2023 -2029 жылдарға арналған тұжырымдамасының 1 –индикаторының 5 – тармағын орындау және Ақтөбе облысы білім басқармасының 2025 жылғы 12 наурыздағы № 120 бұйрығын басшылыққа ала отырып, мектеп жасына дейінгі балаларды үйде тәрбиелеп отырған ата-аналарға (занды өкілдеріне) кенес беру, онын ішінде ерекше білім беруді кажет ететін балалармен жұмыс жасау құзыреттілігін арттыру үшін ата-аналарға арналған консультациялық пункт қызметын ұйымдастыру маұсатында «Ақтөбе облысының білім басқармасы Мәртөк ауданының білім бөлімі» ММ-нің 2025 жылғы  15 сәуірдегі № 340 бұйрығы негізінде АТА-АНАЛАРҒА КЕҢЕС БЕРУ ПУКТІНІҢ МАҚСАТЫ: мектеп жасына дейінгі балаларды үйде тәрбиелеп отырған отбасыларға диагностикалық, консультациялық және әдістемелік көмек көрсету. АТА-АНАЛАРҒА КЕҢЕС БЕРУ ПУКТІНІҢ НЕГІЗГІ МІНДЕТТЕРІ мектеп жасына дейінгі баланы тәрбиелеу, оқыту және дамыту мәселелері бойынша ата-аналарға (заңды өкілдерге)   көмек көрсету; - мектеп жасына дейінгі балаларды үйде тәрбиелеп отырған отбасыларға әдістемелік, диагностикалық және консультациялық көмек ұйымдастыру; - Мектепке дейінгі жалпы білім беру бағдарламасын іске асыратын Байнассай ЖНББМ  «Балапан» шағын- орталық, ата-аналарға (заңды өкілдерге) және балаларды тәрбиелеуді қолдау мен дамытуға мүдделі басқа ұйымдарға; -балалардың физикалық, психологиялық және әлеуметтік дамуындағы әртүрлі ауытқулардың кешенді профилактикасын жүргізу.       </vt:lpstr>
      <vt:lpstr>  ЕГЕР СІЗДЕ АТА-АНАЛАРҒА КЕҢЕС БЕРУ ПУКТІНЕ БАРУ МҮМКІНДІГІ БОЛМАСА    Сіз 8 (71331) 26-3-20 телефоны бойынша қызықтыратын сұрақтарыңызды қоя аласыз телефон арқылы сөйлескен кезде «  пункт маманына жазылу «қоңырауының мақсатын  хабарлаңыз. Сондай –ақ  ата аналар  novomihaylovskaya.ssh@mail.ru қашықтан хабарласа алады, консультативтік пункт маманына ескертумен. Ата-аналар біздің балабақшаның веб-сайты арқылы кеңес ала алады  https://baynasai.martuk.edu.kz/kz/ кеңестер  беру пункті" жұмыс жоспарына сәйкес жарияланады  НАЗАРЛАРЫҢЫЗҒА! Кеңес беру пуктінің мамандарынан кеңесін алу үшін өтініш беруші өзінің ата-ана мәртебесін растайтын жеке басын куәландыратын құжатты ұсынуы тиіс.  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                              Консультативный пункт                                                 Дата открытия 01.09. 2009 года                                      УВАЖАЕМЫЕ РОДИТЕЛИ!                                     На базе Государственного коммунального казенного                                       предприятия   «Ясли-сад №1 «Тополёк»                                                                          открыт                                БЕСПЛАТНЫЙ КОНСУЛЬТАТИВНЫЙ ПУНКТ ДЛЯ РОДИТЕЛЕЙ!                                    МЫ ЖДЕМ ВАС В КОНСУЛЬТАТИВНОМ ПУНКТЕ                            ДЛЯ РОДИТЕЛЕЙ В ГККП я/с №1«ТОПОЛЁК»                                                                              c.Мартук, ул.Байганина,104  </dc:title>
  <dc:creator>acer</dc:creator>
  <cp:lastModifiedBy>Галия</cp:lastModifiedBy>
  <cp:revision>54</cp:revision>
  <dcterms:created xsi:type="dcterms:W3CDTF">2023-11-08T12:30:56Z</dcterms:created>
  <dcterms:modified xsi:type="dcterms:W3CDTF">2025-06-11T05:28:51Z</dcterms:modified>
</cp:coreProperties>
</file>