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57" r:id="rId2"/>
    <p:sldId id="258" r:id="rId3"/>
    <p:sldId id="259" r:id="rId4"/>
    <p:sldId id="261" r:id="rId5"/>
    <p:sldId id="263" r:id="rId6"/>
    <p:sldId id="265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1836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F61E35EB-8141-00CC-47E4-358CB98556B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866A1E3-974D-1932-3981-987D46BA696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128F19-0842-4C4F-A524-50DFAE3B3622}" type="datetimeFigureOut">
              <a:rPr lang="ru-RU" smtClean="0"/>
              <a:pPr/>
              <a:t>11.06.2025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D4085B0-E1D0-B002-C236-D621018EF09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BD9D3F7-2080-7CE3-BDFB-D1CA424AB7E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3B6A23-35D2-4BA6-A299-0ED9FDD025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3287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DA5441-B814-47B3-8321-4439CA54F929}" type="datetimeFigureOut">
              <a:rPr lang="" smtClean="0"/>
              <a:t>06/11/2025</a:t>
            </a:fld>
            <a:endParaRPr lang="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6C891C-AFCC-4CC9-9C69-A6B10E63DD0A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1261578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6C891C-AFCC-4CC9-9C69-A6B10E63DD0A}" type="slidenum">
              <a:rPr lang="" smtClean="0"/>
              <a:t>2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990262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11.06.2025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169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11.06.2025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310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11.06.2025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301875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11.06.2025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4168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11.06.2025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010318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11.06.2025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8422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11.06.2025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3098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11.06.2025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655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11.06.2025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230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11.06.2025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708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11.06.2025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394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11.06.2025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298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11.06.2025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5156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11.06.2025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188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11.06.2025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967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11.06.2025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543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E38ED-EDAE-49DD-99E6-1D4E0273D095}" type="datetimeFigureOut">
              <a:rPr lang="ru-RU" smtClean="0"/>
              <a:pPr/>
              <a:t>11.06.2025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3655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D6948B-48BF-911F-42C3-ED3BE20F3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881" y="247590"/>
            <a:ext cx="11225770" cy="995423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100" b="1" kern="18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ru-RU" sz="3100" b="1" kern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Консультационный пункт для родителей</a:t>
            </a:r>
            <a:br>
              <a:rPr lang="ru-RU" sz="3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</a:t>
            </a:r>
            <a:r>
              <a:rPr lang="ru-RU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Дата открытия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15.04.2025 </a:t>
            </a:r>
            <a:r>
              <a:rPr lang="ru-RU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br>
              <a:rPr lang="ru-RU" sz="31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</a:t>
            </a:r>
            <a:r>
              <a:rPr lang="ru-RU" sz="27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УВАЖАЕМЫЕ РОДИТЕЛИ!</a:t>
            </a:r>
            <a:br>
              <a:rPr lang="ru-RU" sz="27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</a:t>
            </a:r>
            <a:r>
              <a:rPr lang="ru-RU" sz="27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базе Коммунального государственного учреждения </a:t>
            </a:r>
            <a:br>
              <a:rPr lang="ru-RU" sz="27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27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7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Байнассайской</a:t>
            </a:r>
            <a:r>
              <a:rPr lang="ru-RU" sz="27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общеобразовательной школы» в мини-центре «</a:t>
            </a:r>
            <a:r>
              <a:rPr lang="ru-RU" sz="27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Балапан</a:t>
            </a:r>
            <a:r>
              <a:rPr lang="ru-RU" sz="27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27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</a:t>
            </a:r>
            <a:r>
              <a:rPr lang="ru-RU" sz="27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открыт</a:t>
            </a:r>
            <a:br>
              <a:rPr lang="ru-RU" sz="27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  <a:r>
              <a:rPr lang="ru-RU" sz="1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БЕСПЛАТНЫЙ КОНСУЛЬТАЦИОННЫЙ ПУНКТ ДЛЯ РОДИТЕЛЕЙ!</a:t>
            </a:r>
            <a:br>
              <a:rPr lang="ru-RU" sz="18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</a:t>
            </a:r>
            <a:r>
              <a:rPr lang="ru-RU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МЫ ЖДЕМ ВАС В КОНСУЛЬТАЦИОННОМ ПУНКТЕ </a:t>
            </a:r>
            <a:br>
              <a:rPr lang="ru-RU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ДЛЯ РОДИТЕЛЕЙ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КГУ «</a:t>
            </a:r>
            <a:r>
              <a:rPr lang="ru-RU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Байнассайская</a:t>
            </a:r>
            <a:r>
              <a:rPr lang="ru-RU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ООШ» мини-центр «</a:t>
            </a:r>
            <a:r>
              <a:rPr lang="ru-RU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Балапан</a:t>
            </a:r>
            <a:r>
              <a:rPr lang="ru-RU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Байнассай</a:t>
            </a:r>
            <a:r>
              <a:rPr lang="ru-RU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</a:t>
            </a:r>
            <a:r>
              <a:rPr lang="ru-RU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r>
              <a:rPr lang="ru-RU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Богенбай</a:t>
            </a:r>
            <a:r>
              <a:rPr lang="ru-RU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батыра,7</a:t>
            </a:r>
            <a:br>
              <a:rPr lang="ru-RU" sz="2800" b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700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7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26" name="Picture 2" descr="C:\Users\Uzer\Desktop\81593a95-5acf-4a4f-9a53-69861b062ff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168" y="4592374"/>
            <a:ext cx="3034145" cy="2085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0" r="3896" b="4771"/>
          <a:stretch/>
        </p:blipFill>
        <p:spPr bwMode="auto">
          <a:xfrm>
            <a:off x="4419598" y="4592374"/>
            <a:ext cx="3297383" cy="2123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C:\Users\Uzer\Desktop\59d9e50d-0cc9-4d2e-8500-8835f7d6202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580" y="4555082"/>
            <a:ext cx="3075709" cy="212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0874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1CC2D7-F2BB-A532-EB91-97458282C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Консультативный пункт для родителей создан в </a:t>
            </a:r>
            <a:r>
              <a:rPr lang="ru-RU" sz="18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соответствии </a:t>
            </a:r>
            <a: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Концепции развития дошкольного, среднего технического и профессионального образования Республики Казахстан на 2023-2029 годы утвержденный </a:t>
            </a:r>
            <a:r>
              <a:rPr lang="ru-RU" sz="18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постановлением Правительства Республики Казахстан от 28 марта 2023 года № 249  в целях выполнения пункта-5 индикатора-1 и руководствуясь приказом  Актюбинского областного управления образования от 12 марта 2025 года № 120 , </a:t>
            </a:r>
            <a:r>
              <a:rPr lang="ru-RU" sz="18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Мартукского</a:t>
            </a:r>
            <a: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отдела образования от 15 апреля 2025 года  № 340</a:t>
            </a:r>
            <a:b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Работа Консультативного пункта</a:t>
            </a:r>
            <a:r>
              <a:rPr lang="en-US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направлена на реализацию государственной политики в области образования, оказание психологической, педагогической помощи родителям,</a:t>
            </a:r>
            <a:r>
              <a:rPr lang="en-US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воспитывающих детей дошкольного возраста на дому.</a:t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</a:t>
            </a:r>
            <a:r>
              <a:rPr lang="ru-RU" sz="1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КОНСУЛЬТАТИВНОГО ПУНКТА ДЛЯ РОДИТЕЛЕЙ:</a:t>
            </a:r>
            <a:br>
              <a:rPr lang="ru-RU" sz="18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обеспечение единства и преемственности семейного и общественного воспитания, поддержка всестороннего развития личности детей, не посещающих дошкольные организации.</a:t>
            </a:r>
            <a:br>
              <a:rPr lang="ru-RU" sz="1800" dirty="0">
                <a:solidFill>
                  <a:srgbClr val="21252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</a:t>
            </a:r>
            <a:r>
              <a:rPr lang="ru-RU" sz="1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ОСНОВНЫЕ ЗАДАЧИ КОНСУЛЬТАТИВНОГО ПУНКТА ДЛЯ РОДИТЕЛЕЙ:</a:t>
            </a:r>
            <a:br>
              <a:rPr lang="ru-RU" sz="18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-Оказывать психолого-педагогическую помощь родителям (законным представителям) детей, не посещающих ДО по различным вопросам воспитания, обучения, развития и оздоровления ребенка дошкольного возраста, в обеспечении равных возможностей при поступлении в школу;                                      - установить партнерские отношения с родителями;                                                                                                                 - осуществлять индивидуальную, педагогическую и психологическую помощь детям дошкольного возраста;                                                                                                                                                                                    - организовать разнообразные мероприятия в целях повышения педагогических знаний родительской общественности.</a:t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5206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E681C0-2F31-9DA5-4B5A-7C74E8794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57163"/>
            <a:ext cx="8596668" cy="1773237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br>
              <a:rPr lang="ru-RU" sz="1800" b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b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b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У ВАС НЕТ ВОЗМОЖНОСТИ ПОСЕТИТЬ КОНСУЛЬТАТИВНЫЙ ПУНКТ</a:t>
            </a:r>
            <a:br>
              <a:rPr lang="ru-RU" sz="1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 можете задать интересующие вопросы по телефону 8 (71331) 26-3-20</a:t>
            </a:r>
            <a:b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При разговоре по телефону сообщите цель Вашего звонка «Записаться к специалисту консультативного пункта».</a:t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Также родители могут обратиться дистанционно через электронную почту</a:t>
            </a:r>
            <a:r>
              <a:rPr lang="en-US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novomihaylovskaya</a:t>
            </a:r>
            <a:r>
              <a:rPr lang="ru-RU" sz="18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8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ssh@mail</a:t>
            </a:r>
            <a:r>
              <a:rPr lang="ru-RU" sz="18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8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</a:t>
            </a:r>
            <a: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 заметкой Специалисту консультативного пункта.</a:t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Родители могут получать консультативную помощь через сайт нашей школы</a:t>
            </a:r>
            <a:r>
              <a:rPr lang="en-US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https://baynasai.martuk.edu.kz/kz/</a:t>
            </a:r>
            <a:r>
              <a:rPr lang="en-US" sz="18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Консультации публикуются в соответствии с планом работы «Консультативного пункта»</a:t>
            </a:r>
            <a:b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ВНИМАНИЕ!</a:t>
            </a:r>
            <a:br>
              <a:rPr lang="ru-RU" sz="1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получения консультации специалиста Консультативного пункта заявитель должен предоставить документ удостоверяющий личность с подтверждением своего статуса родителя.</a:t>
            </a:r>
            <a:br>
              <a:rPr lang="ru-RU" sz="1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7509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59920909-3ADB-758B-A642-240262F7F1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4508655"/>
              </p:ext>
            </p:extLst>
          </p:nvPr>
        </p:nvGraphicFramePr>
        <p:xfrm>
          <a:off x="3810000" y="294640"/>
          <a:ext cx="2910840" cy="11582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10840">
                  <a:extLst>
                    <a:ext uri="{9D8B030D-6E8A-4147-A177-3AD203B41FA5}">
                      <a16:colId xmlns:a16="http://schemas.microsoft.com/office/drawing/2014/main" val="3023558627"/>
                    </a:ext>
                  </a:extLst>
                </a:gridCol>
              </a:tblGrid>
              <a:tr h="739140">
                <a:tc>
                  <a:txBody>
                    <a:bodyPr/>
                    <a:lstStyle/>
                    <a:p>
                      <a:pPr algn="ctr"/>
                      <a:r>
                        <a:rPr lang="kk-KZ" sz="2000" b="1" dirty="0">
                          <a:solidFill>
                            <a:srgbClr val="FF0000"/>
                          </a:solidFill>
                          <a:effectLst/>
                        </a:rPr>
                        <a:t>Формы работы с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kk-KZ" sz="2000" b="1" dirty="0">
                          <a:solidFill>
                            <a:srgbClr val="FF0000"/>
                          </a:solidFill>
                          <a:effectLst/>
                        </a:rPr>
                        <a:t>неорганизованными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kk-KZ" sz="2000" b="1" dirty="0">
                          <a:solidFill>
                            <a:srgbClr val="FF0000"/>
                          </a:solidFill>
                          <a:effectLst/>
                        </a:rPr>
                        <a:t>детьми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r>
                        <a:rPr lang="kk-KZ" sz="16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61732792"/>
                  </a:ext>
                </a:extLst>
              </a:tr>
            </a:tbl>
          </a:graphicData>
        </a:graphic>
      </p:graphicFrame>
      <p:graphicFrame>
        <p:nvGraphicFramePr>
          <p:cNvPr id="6" name="Объект 3">
            <a:extLst>
              <a:ext uri="{FF2B5EF4-FFF2-40B4-BE49-F238E27FC236}">
                <a16:creationId xmlns:a16="http://schemas.microsoft.com/office/drawing/2014/main" id="{EFFC3C1B-29F1-B596-4430-B2D6B87A016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756486"/>
              </p:ext>
            </p:extLst>
          </p:nvPr>
        </p:nvGraphicFramePr>
        <p:xfrm>
          <a:off x="1350144" y="1513205"/>
          <a:ext cx="2171700" cy="7391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71700">
                  <a:extLst>
                    <a:ext uri="{9D8B030D-6E8A-4147-A177-3AD203B41FA5}">
                      <a16:colId xmlns:a16="http://schemas.microsoft.com/office/drawing/2014/main" val="3023558627"/>
                    </a:ext>
                  </a:extLst>
                </a:gridCol>
              </a:tblGrid>
              <a:tr h="739140"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ru-RU" sz="1600" b="1" dirty="0">
                          <a:solidFill>
                            <a:srgbClr val="0070C0"/>
                          </a:solidFill>
                          <a:effectLst/>
                        </a:rPr>
                        <a:t>Родители</a:t>
                      </a:r>
                      <a:endParaRPr lang="ru-RU" sz="1200" b="1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r>
                        <a:rPr lang="kk-KZ" sz="16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61732792"/>
                  </a:ext>
                </a:extLst>
              </a:tr>
            </a:tbl>
          </a:graphicData>
        </a:graphic>
      </p:graphicFrame>
      <p:graphicFrame>
        <p:nvGraphicFramePr>
          <p:cNvPr id="7" name="Объект 3">
            <a:extLst>
              <a:ext uri="{FF2B5EF4-FFF2-40B4-BE49-F238E27FC236}">
                <a16:creationId xmlns:a16="http://schemas.microsoft.com/office/drawing/2014/main" id="{89707E59-E0A6-3478-F387-216B7025C49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0630656"/>
              </p:ext>
            </p:extLst>
          </p:nvPr>
        </p:nvGraphicFramePr>
        <p:xfrm>
          <a:off x="6347144" y="1500189"/>
          <a:ext cx="2171700" cy="7391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71700">
                  <a:extLst>
                    <a:ext uri="{9D8B030D-6E8A-4147-A177-3AD203B41FA5}">
                      <a16:colId xmlns:a16="http://schemas.microsoft.com/office/drawing/2014/main" val="3023558627"/>
                    </a:ext>
                  </a:extLst>
                </a:gridCol>
              </a:tblGrid>
              <a:tr h="739140"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ru-RU" sz="1600" b="1" dirty="0">
                          <a:solidFill>
                            <a:srgbClr val="0070C0"/>
                          </a:solidFill>
                          <a:effectLst/>
                        </a:rPr>
                        <a:t>Дети</a:t>
                      </a:r>
                      <a:endParaRPr lang="ru-RU" sz="1200" b="1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r>
                        <a:rPr lang="kk-KZ" sz="16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61732792"/>
                  </a:ext>
                </a:extLst>
              </a:tr>
            </a:tbl>
          </a:graphicData>
        </a:graphic>
      </p:graphicFrame>
      <p:graphicFrame>
        <p:nvGraphicFramePr>
          <p:cNvPr id="8" name="Объект 3">
            <a:extLst>
              <a:ext uri="{FF2B5EF4-FFF2-40B4-BE49-F238E27FC236}">
                <a16:creationId xmlns:a16="http://schemas.microsoft.com/office/drawing/2014/main" id="{CA925353-E8EB-972C-FC62-6B3D0B9825E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8668402"/>
              </p:ext>
            </p:extLst>
          </p:nvPr>
        </p:nvGraphicFramePr>
        <p:xfrm>
          <a:off x="1225141" y="2501583"/>
          <a:ext cx="2514918" cy="7391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14918">
                  <a:extLst>
                    <a:ext uri="{9D8B030D-6E8A-4147-A177-3AD203B41FA5}">
                      <a16:colId xmlns:a16="http://schemas.microsoft.com/office/drawing/2014/main" val="3023558627"/>
                    </a:ext>
                  </a:extLst>
                </a:gridCol>
              </a:tblGrid>
              <a:tr h="739140"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kk-KZ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Домашние визиты</a:t>
                      </a:r>
                      <a:endParaRPr lang="ru-RU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61732792"/>
                  </a:ext>
                </a:extLst>
              </a:tr>
            </a:tbl>
          </a:graphicData>
        </a:graphic>
      </p:graphicFrame>
      <p:graphicFrame>
        <p:nvGraphicFramePr>
          <p:cNvPr id="9" name="Объект 3">
            <a:extLst>
              <a:ext uri="{FF2B5EF4-FFF2-40B4-BE49-F238E27FC236}">
                <a16:creationId xmlns:a16="http://schemas.microsoft.com/office/drawing/2014/main" id="{02CEF423-B65E-81F7-5455-6FC98B0C17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4239581"/>
              </p:ext>
            </p:extLst>
          </p:nvPr>
        </p:nvGraphicFramePr>
        <p:xfrm>
          <a:off x="1225141" y="3308191"/>
          <a:ext cx="2514918" cy="1036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14918">
                  <a:extLst>
                    <a:ext uri="{9D8B030D-6E8A-4147-A177-3AD203B41FA5}">
                      <a16:colId xmlns:a16="http://schemas.microsoft.com/office/drawing/2014/main" val="3023558627"/>
                    </a:ext>
                  </a:extLst>
                </a:gridCol>
              </a:tblGrid>
              <a:tr h="1036320">
                <a:tc>
                  <a:txBody>
                    <a:bodyPr/>
                    <a:lstStyle/>
                    <a:p>
                      <a:pPr algn="ctr"/>
                      <a:endParaRPr lang="kk-KZ" sz="1600" b="1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kk-KZ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Консультации </a:t>
                      </a:r>
                      <a:r>
                        <a:rPr lang="kk-KZ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 </a:t>
                      </a:r>
                      <a:endParaRPr lang="ru-RU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kk-KZ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методическая помощь</a:t>
                      </a:r>
                      <a:endParaRPr lang="ru-RU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kk-KZ" sz="16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61732792"/>
                  </a:ext>
                </a:extLst>
              </a:tr>
            </a:tbl>
          </a:graphicData>
        </a:graphic>
      </p:graphicFrame>
      <p:graphicFrame>
        <p:nvGraphicFramePr>
          <p:cNvPr id="10" name="Объект 3">
            <a:extLst>
              <a:ext uri="{FF2B5EF4-FFF2-40B4-BE49-F238E27FC236}">
                <a16:creationId xmlns:a16="http://schemas.microsoft.com/office/drawing/2014/main" id="{06DF7E9E-209B-CAF9-A867-594994D800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9474123"/>
              </p:ext>
            </p:extLst>
          </p:nvPr>
        </p:nvGraphicFramePr>
        <p:xfrm>
          <a:off x="1396750" y="4493578"/>
          <a:ext cx="2171700" cy="975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71700">
                  <a:extLst>
                    <a:ext uri="{9D8B030D-6E8A-4147-A177-3AD203B41FA5}">
                      <a16:colId xmlns:a16="http://schemas.microsoft.com/office/drawing/2014/main" val="3023558627"/>
                    </a:ext>
                  </a:extLst>
                </a:gridCol>
              </a:tblGrid>
              <a:tr h="739140"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kk-KZ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Экскурсии по</a:t>
                      </a:r>
                      <a:r>
                        <a:rPr lang="kk-KZ" sz="1600" b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школе, мини-центру</a:t>
                      </a:r>
                      <a:r>
                        <a:rPr lang="kk-KZ" sz="16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61732792"/>
                  </a:ext>
                </a:extLst>
              </a:tr>
            </a:tbl>
          </a:graphicData>
        </a:graphic>
      </p:graphicFrame>
      <p:graphicFrame>
        <p:nvGraphicFramePr>
          <p:cNvPr id="11" name="Объект 3">
            <a:extLst>
              <a:ext uri="{FF2B5EF4-FFF2-40B4-BE49-F238E27FC236}">
                <a16:creationId xmlns:a16="http://schemas.microsoft.com/office/drawing/2014/main" id="{788C3147-563E-F832-FE30-09D98D9EAB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0453127"/>
              </p:ext>
            </p:extLst>
          </p:nvPr>
        </p:nvGraphicFramePr>
        <p:xfrm>
          <a:off x="1097427" y="5588000"/>
          <a:ext cx="2770345" cy="1219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70345">
                  <a:extLst>
                    <a:ext uri="{9D8B030D-6E8A-4147-A177-3AD203B41FA5}">
                      <a16:colId xmlns:a16="http://schemas.microsoft.com/office/drawing/2014/main" val="3023558627"/>
                    </a:ext>
                  </a:extLst>
                </a:gridCol>
              </a:tblGrid>
              <a:tr h="866457">
                <a:tc>
                  <a:txBody>
                    <a:bodyPr/>
                    <a:lstStyle/>
                    <a:p>
                      <a:pPr algn="ctr"/>
                      <a:r>
                        <a:rPr lang="kk-KZ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Пропаганда пед. деятельности мини-центра</a:t>
                      </a:r>
                      <a:r>
                        <a:rPr lang="kk-KZ" sz="1600" b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k-KZ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через</a:t>
                      </a:r>
                      <a:endParaRPr lang="ru-RU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kk-KZ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«Мәртөк тынысы»</a:t>
                      </a:r>
                      <a:endParaRPr lang="ru-RU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k-KZ" sz="16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61732792"/>
                  </a:ext>
                </a:extLst>
              </a:tr>
            </a:tbl>
          </a:graphicData>
        </a:graphic>
      </p:graphicFrame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0D57FB4B-BDFD-8E07-D988-82B29F3D413B}"/>
              </a:ext>
            </a:extLst>
          </p:cNvPr>
          <p:cNvCxnSpPr/>
          <p:nvPr/>
        </p:nvCxnSpPr>
        <p:spPr>
          <a:xfrm flipH="1">
            <a:off x="3429000" y="1270000"/>
            <a:ext cx="381000" cy="215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D5528B06-126C-FC7C-C259-EC9A3EEE7A8D}"/>
              </a:ext>
            </a:extLst>
          </p:cNvPr>
          <p:cNvCxnSpPr/>
          <p:nvPr/>
        </p:nvCxnSpPr>
        <p:spPr>
          <a:xfrm>
            <a:off x="6720840" y="1270000"/>
            <a:ext cx="457200" cy="215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EE9D3C25-963E-3252-06EB-0534C0D0A455}"/>
              </a:ext>
            </a:extLst>
          </p:cNvPr>
          <p:cNvCxnSpPr>
            <a:cxnSpLocks/>
          </p:cNvCxnSpPr>
          <p:nvPr/>
        </p:nvCxnSpPr>
        <p:spPr>
          <a:xfrm flipH="1">
            <a:off x="7543800" y="2239329"/>
            <a:ext cx="15240" cy="3514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1CD4D773-5F93-E339-129F-2A9067612EF5}"/>
              </a:ext>
            </a:extLst>
          </p:cNvPr>
          <p:cNvCxnSpPr>
            <a:cxnSpLocks/>
          </p:cNvCxnSpPr>
          <p:nvPr/>
        </p:nvCxnSpPr>
        <p:spPr>
          <a:xfrm>
            <a:off x="2435994" y="2252345"/>
            <a:ext cx="0" cy="3073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Объект 3">
            <a:extLst>
              <a:ext uri="{FF2B5EF4-FFF2-40B4-BE49-F238E27FC236}">
                <a16:creationId xmlns:a16="http://schemas.microsoft.com/office/drawing/2014/main" id="{E763B278-6784-76A6-89BA-80091D73EF2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0824392"/>
              </p:ext>
            </p:extLst>
          </p:nvPr>
        </p:nvGraphicFramePr>
        <p:xfrm>
          <a:off x="6271101" y="2606040"/>
          <a:ext cx="2590961" cy="8229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90961">
                  <a:extLst>
                    <a:ext uri="{9D8B030D-6E8A-4147-A177-3AD203B41FA5}">
                      <a16:colId xmlns:a16="http://schemas.microsoft.com/office/drawing/2014/main" val="3023558627"/>
                    </a:ext>
                  </a:extLst>
                </a:gridCol>
              </a:tblGrid>
              <a:tr h="822960"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kk-KZ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Весёлые старты</a:t>
                      </a:r>
                      <a:r>
                        <a:rPr lang="kk-KZ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61732792"/>
                  </a:ext>
                </a:extLst>
              </a:tr>
            </a:tbl>
          </a:graphicData>
        </a:graphic>
      </p:graphicFrame>
      <p:graphicFrame>
        <p:nvGraphicFramePr>
          <p:cNvPr id="26" name="Объект 3">
            <a:extLst>
              <a:ext uri="{FF2B5EF4-FFF2-40B4-BE49-F238E27FC236}">
                <a16:creationId xmlns:a16="http://schemas.microsoft.com/office/drawing/2014/main" id="{4C3070C2-718D-E39C-4515-37C983E2BB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2184050"/>
              </p:ext>
            </p:extLst>
          </p:nvPr>
        </p:nvGraphicFramePr>
        <p:xfrm>
          <a:off x="6347144" y="3687444"/>
          <a:ext cx="2514918" cy="7391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14918">
                  <a:extLst>
                    <a:ext uri="{9D8B030D-6E8A-4147-A177-3AD203B41FA5}">
                      <a16:colId xmlns:a16="http://schemas.microsoft.com/office/drawing/2014/main" val="3023558627"/>
                    </a:ext>
                  </a:extLst>
                </a:gridCol>
              </a:tblGrid>
              <a:tr h="739140"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kk-KZ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Выставки рисунков</a:t>
                      </a:r>
                      <a:r>
                        <a:rPr lang="kk-KZ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61732792"/>
                  </a:ext>
                </a:extLst>
              </a:tr>
            </a:tbl>
          </a:graphicData>
        </a:graphic>
      </p:graphicFrame>
      <p:graphicFrame>
        <p:nvGraphicFramePr>
          <p:cNvPr id="27" name="Объект 3">
            <a:extLst>
              <a:ext uri="{FF2B5EF4-FFF2-40B4-BE49-F238E27FC236}">
                <a16:creationId xmlns:a16="http://schemas.microsoft.com/office/drawing/2014/main" id="{93E525EB-3482-F56C-ABDE-8B89B99555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4741137"/>
              </p:ext>
            </p:extLst>
          </p:nvPr>
        </p:nvGraphicFramePr>
        <p:xfrm>
          <a:off x="6301581" y="4677569"/>
          <a:ext cx="2514918" cy="7391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14918">
                  <a:extLst>
                    <a:ext uri="{9D8B030D-6E8A-4147-A177-3AD203B41FA5}">
                      <a16:colId xmlns:a16="http://schemas.microsoft.com/office/drawing/2014/main" val="3023558627"/>
                    </a:ext>
                  </a:extLst>
                </a:gridCol>
              </a:tblGrid>
              <a:tr h="739140"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kk-KZ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Кукольный театр приглашает в д/с</a:t>
                      </a:r>
                      <a:r>
                        <a:rPr lang="kk-KZ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61732792"/>
                  </a:ext>
                </a:extLst>
              </a:tr>
            </a:tbl>
          </a:graphicData>
        </a:graphic>
      </p:graphicFrame>
      <p:graphicFrame>
        <p:nvGraphicFramePr>
          <p:cNvPr id="28" name="Объект 3">
            <a:extLst>
              <a:ext uri="{FF2B5EF4-FFF2-40B4-BE49-F238E27FC236}">
                <a16:creationId xmlns:a16="http://schemas.microsoft.com/office/drawing/2014/main" id="{B3B76612-595D-8FF1-5AF2-FAE0DA3FA3D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7635260"/>
              </p:ext>
            </p:extLst>
          </p:nvPr>
        </p:nvGraphicFramePr>
        <p:xfrm>
          <a:off x="6271101" y="5721034"/>
          <a:ext cx="2514918" cy="7391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14918">
                  <a:extLst>
                    <a:ext uri="{9D8B030D-6E8A-4147-A177-3AD203B41FA5}">
                      <a16:colId xmlns:a16="http://schemas.microsoft.com/office/drawing/2014/main" val="3023558627"/>
                    </a:ext>
                  </a:extLst>
                </a:gridCol>
              </a:tblGrid>
              <a:tr h="739140">
                <a:tc>
                  <a:txBody>
                    <a:bodyPr/>
                    <a:lstStyle/>
                    <a:p>
                      <a:pPr algn="ctr"/>
                      <a:r>
                        <a:rPr lang="kk-KZ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Субботние школы для малышей в мини-центре.</a:t>
                      </a:r>
                      <a:r>
                        <a:rPr lang="kk-KZ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617327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017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zer\Desktop\c3116fa6-fac1-4775-881c-f8b1353a62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610" y="884420"/>
            <a:ext cx="3850597" cy="527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Uzer\Desktop\b38ed915-ea00-4fe6-bff4-b5d700e3a2e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088" y="884420"/>
            <a:ext cx="3642609" cy="527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zer\Desktop\4c288c9a-91d9-4345-b56a-f0fcee801e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589" y="884420"/>
            <a:ext cx="3522690" cy="527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017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637c67f-e48c-43a3-9b29-d32ff1d4453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46"/>
          <a:stretch>
            <a:fillRect/>
          </a:stretch>
        </p:blipFill>
        <p:spPr bwMode="auto">
          <a:xfrm>
            <a:off x="1843790" y="321505"/>
            <a:ext cx="4075992" cy="32109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dba1321-c3f2-4216-a218-03c8b7069942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745" r="11878"/>
          <a:stretch/>
        </p:blipFill>
        <p:spPr bwMode="auto">
          <a:xfrm>
            <a:off x="6375815" y="321505"/>
            <a:ext cx="4312172" cy="321094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f0480ec1-a836-4060-bfdc-d0f49b12f8a9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1" t="38758" r="10631" b="11778"/>
          <a:stretch/>
        </p:blipFill>
        <p:spPr bwMode="auto">
          <a:xfrm>
            <a:off x="1843790" y="3847243"/>
            <a:ext cx="4075991" cy="27484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de207457-76e9-4bff-b0de-05217ae13a0c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7" t="24458" r="9470" b="22771"/>
          <a:stretch/>
        </p:blipFill>
        <p:spPr bwMode="auto">
          <a:xfrm>
            <a:off x="6375815" y="3847242"/>
            <a:ext cx="4312172" cy="27484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9099905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1806</TotalTime>
  <Words>459</Words>
  <Application>Microsoft Office PowerPoint</Application>
  <PresentationFormat>Широкоэкранный</PresentationFormat>
  <Paragraphs>33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Times New Roman</vt:lpstr>
      <vt:lpstr>Trebuchet MS</vt:lpstr>
      <vt:lpstr>Wingdings 3</vt:lpstr>
      <vt:lpstr>Аспект</vt:lpstr>
      <vt:lpstr>                          Консультационный пункт для родителей                                                 Дата открытия  15.04.2025 года                                     УВАЖАЕМЫЕ РОДИТЕЛИ!                                    На базе Коммунального государственного учреждения                 «Байнассайской общеобразовательной школы» в мини-центре «Балапан»                                                                         открыт                                БЕСПЛАТНЫЙ КОНСУЛЬТАЦИОННЫЙ ПУНКТ ДЛЯ РОДИТЕЛЕЙ!                                    МЫ ЖДЕМ ВАС В КОНСУЛЬТАЦИОННОМ ПУНКТЕ      ДЛЯ РОДИТЕЛЕЙ В КГУ «Байнассайская ООШ» мини-центр «Балапан»                                               c.Байнассай, ул .Богенбай батыра,7  </vt:lpstr>
      <vt:lpstr>Консультативный пункт для родителей создан в соответствии Концепции развития дошкольного, среднего технического и профессионального образования Республики Казахстан на 2023-2029 годы утвержденный постановлением Правительства Республики Казахстан от 28 марта 2023 года № 249  в целях выполнения пункта-5 индикатора-1 и руководствуясь приказом  Актюбинского областного управления образования от 12 марта 2025 года № 120 , Мартукского отдела образования от 15 апреля 2025 года  № 340 Работа Консультативного пункта направлена на реализацию государственной политики в области образования, оказание психологической, педагогической помощи родителям, воспитывающих детей дошкольного возраста на дому.                                 ЦЕЛЬ КОНСУЛЬТАТИВНОГО ПУНКТА ДЛЯ РОДИТЕЛЕЙ: обеспечение единства и преемственности семейного и общественного воспитания, поддержка всестороннего развития личности детей, не посещающих дошкольные организации.                ОСНОВНЫЕ ЗАДАЧИ КОНСУЛЬТАТИВНОГО ПУНКТА ДЛЯ РОДИТЕЛЕЙ: -Оказывать психолого-педагогическую помощь родителям (законным представителям) детей, не посещающих ДО по различным вопросам воспитания, обучения, развития и оздоровления ребенка дошкольного возраста, в обеспечении равных возможностей при поступлении в школу;                                      - установить партнерские отношения с родителями;                                                                                                                 - осуществлять индивидуальную, педагогическую и психологическую помощь детям дошкольного возраста;                                                                                                                                                                                    - организовать разнообразные мероприятия в целях повышения педагогических знаний родительской общественности.    </vt:lpstr>
      <vt:lpstr>    ЕСЛИ У ВАС НЕТ ВОЗМОЖНОСТИ ПОСЕТИТЬ КОНСУЛЬТАТИВНЫЙ ПУНКТ Вы можете задать интересующие вопросы по телефону 8 (71331) 26-3-20  При разговоре по телефону сообщите цель Вашего звонка «Записаться к специалисту консультативного пункта». Также родители могут обратиться дистанционно через электронную почту novomihaylovskaya.ssh@mail.ru, с заметкой Специалисту консультативного пункта. Родители могут получать консультативную помощь через сайт нашей школыhttps://baynasai.martuk.edu.kz/kz/                                                                                                Консультации публикуются в соответствии с планом работы «Консультативного пункта»  ВНИМАНИЕ! Для получения консультации специалиста Консультативного пункта заявитель должен предоставить документ удостоверяющий личность с подтверждением своего статуса родителя.  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                    Консультативный пункт                                                 Дата открытия 01.09. 2009 года                                      УВАЖАЕМЫЕ РОДИТЕЛИ!                                     На базе Государственного коммунального казенного                                       предприятия   «Ясли-сад №1 «Тополёк»                                                                          открыт                                БЕСПЛАТНЫЙ КОНСУЛЬТАТИВНЫЙ ПУНКТ ДЛЯ РОДИТЕЛЕЙ!                                    МЫ ЖДЕМ ВАС В КОНСУЛЬТАТИВНОМ ПУНКТЕ                            ДЛЯ РОДИТЕЛЕЙ В ГККП я/с №1«ТОПОЛЁК»                                                                              c.Мартук, ул.Байганина,104  </dc:title>
  <dc:creator>acer</dc:creator>
  <cp:lastModifiedBy>Галия</cp:lastModifiedBy>
  <cp:revision>46</cp:revision>
  <dcterms:created xsi:type="dcterms:W3CDTF">2023-11-08T12:30:56Z</dcterms:created>
  <dcterms:modified xsi:type="dcterms:W3CDTF">2025-06-11T05:26:25Z</dcterms:modified>
</cp:coreProperties>
</file>