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7" r:id="rId2"/>
    <p:sldId id="258" r:id="rId3"/>
    <p:sldId id="259" r:id="rId4"/>
    <p:sldId id="261" r:id="rId5"/>
    <p:sldId id="263" r:id="rId6"/>
    <p:sldId id="265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4" d="100"/>
          <a:sy n="64" d="100"/>
        </p:scale>
        <p:origin x="-450" y="-1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183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F61E35EB-8141-00CC-47E4-358CB98556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2866A1E3-974D-1932-3981-987D46BA696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128F19-0842-4C4F-A524-50DFAE3B3622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3D4085B0-E1D0-B002-C236-D621018EF09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9BD9D3F7-2080-7CE3-BDFB-D1CA424AB7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B6A23-35D2-4BA6-A299-0ED9FDD025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73287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A5441-B814-47B3-8321-4439CA54F929}" type="datetimeFigureOut">
              <a:rPr lang="" smtClean="0"/>
              <a:t>12/03/2025</a:t>
            </a:fld>
            <a:endParaRPr lang="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6C891C-AFCC-4CC9-9C69-A6B10E63DD0A}" type="slidenum">
              <a:rPr lang="" smtClean="0"/>
              <a:t>‹#›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1261578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C891C-AFCC-4CC9-9C69-A6B10E63DD0A}" type="slidenum">
              <a:rPr lang="" smtClean="0"/>
              <a:t>2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990262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C891C-AFCC-4CC9-9C69-A6B10E63DD0A}" type="slidenum">
              <a:rPr lang="" smtClean="0"/>
              <a:t>5</a:t>
            </a:fld>
            <a:endParaRPr lang=""/>
          </a:p>
        </p:txBody>
      </p:sp>
    </p:spTree>
    <p:extLst>
      <p:ext uri="{BB962C8B-B14F-4D97-AF65-F5344CB8AC3E}">
        <p14:creationId xmlns:p14="http://schemas.microsoft.com/office/powerpoint/2010/main" val="4693997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69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310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30187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0416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1031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842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13098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655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230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708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394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298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5156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2188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967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E38ED-EDAE-49DD-99E6-1D4E0273D09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543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38ED-EDAE-49DD-99E6-1D4E0273D095}" type="datetimeFigureOut">
              <a:rPr lang="ru-RU" smtClean="0"/>
              <a:pPr/>
              <a:t>03.12.2025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929B524-662B-4776-B57F-46BC16D445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655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D6948B-48BF-911F-42C3-ED3BE20F3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881" y="247590"/>
            <a:ext cx="11225770" cy="995423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kern="1800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kern="1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kk-KZ" sz="2800" b="1" kern="1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ға </a:t>
            </a:r>
            <a:r>
              <a:rPr lang="kk-KZ" sz="2800" b="1" kern="18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кеңес беру пункті</a:t>
            </a:r>
            <a:r>
              <a:rPr lang="ru-RU" sz="28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Ашылған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уақыты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15.04. 2025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ҚҰРМЕТТІ АТА-АНАЛАР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b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400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Байнассай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біретін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мектебі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Балапан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шағын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4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базасынан</a:t>
            </a: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құрылған </a:t>
            </a:r>
            <a:r>
              <a:rPr lang="ru-RU" sz="24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тегін</a:t>
            </a: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кеңес</a:t>
            </a: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24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пункті</a:t>
            </a: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жасайды</a:t>
            </a:r>
            <a:r>
              <a:rPr lang="ru-RU" sz="2400" i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                                 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БІЗ СІЗДЕРДІ КЕҢЕС БЕРУ ПУКТІНДЕ КҮТЕМІЗ</a:t>
            </a:r>
            <a:b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Байнассай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ауылы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Богенбай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батыр к</a:t>
            </a:r>
            <a:r>
              <a:rPr lang="kk-KZ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өшесі, 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ru-RU" sz="2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700" dirty="0">
                <a:solidFill>
                  <a:schemeClr val="accent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7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Uzer\Desktop\81593a95-5acf-4a4f-9a53-69861b062ff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68" y="4592374"/>
            <a:ext cx="3034145" cy="208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zer\Desktop\59d9e50d-0cc9-4d2e-8500-8835f7d620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6580" y="4555082"/>
            <a:ext cx="3075709" cy="2123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C:\Users\Uzer\Desktop\77734260-ed06-45e3-bed1-d8f1b6997c0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0" t="4819" r="4392" b="4819"/>
          <a:stretch/>
        </p:blipFill>
        <p:spPr bwMode="auto">
          <a:xfrm>
            <a:off x="4433909" y="4592374"/>
            <a:ext cx="3196084" cy="208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0874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61CC2D7-F2BB-A532-EB91-97458282C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	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Ата-аналарға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пункті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Республикасы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Үкіметінің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2023жыл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ғы                 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28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наурызда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ғы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№249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қаулысымен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бекітілген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Республикасында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дейнгі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орта,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техникалық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кәсіптік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беруді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дамытудың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2023 -2029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жылдарға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арналған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тұжырымдамасының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–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индикаторының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 –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тармағын орындау және Ақтөбе облысы білім басқармасының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2025 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жылғы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наурыздағы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№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120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бұйрығын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басшылыққа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ала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отырып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үйде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тәрбиелеп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отырған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аналарға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занды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өкілдеріне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кенес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беру,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онын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ішінде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беруді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кажет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ететін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балалармен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жасау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құзыреттілігін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арттыру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аналарға арналған консультациялық пункт қызметын ұйымдастыру маұсатында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Ақтөбе облысының білім басқармасы Мәртөк ауданының білім бөлімі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ММ-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нің 2025 жылғы 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15 </a:t>
            </a: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сәуірдегі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340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бұйрығы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АТА-АНАЛАРҒА КЕҢЕС БЕРУ ПУКТІНІҢ МАҚСАТЫ: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</a:b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 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жасына дейінгі балаларды үйде тәрбиелеп отырған отбасыларға диагностикалық, консультациялық және әдістемелік көмек көрсету.</a:t>
            </a:r>
            <a:b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АТА-АНАЛАРҒА КЕҢЕС БЕРУ ПУКТІНІҢ НЕГІЗГІ МІНДЕТТЕРІ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баланы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тәрбиелеу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оқыту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мәселелері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ата-аналарға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заңды өкілдерге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 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-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үйде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тәрбиелеп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отырған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отбасыларға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әдістемелік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диагностикалық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консультациялық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ұйымдастыру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-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Мектепке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бағдарламасын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іске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асыратын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Байнассай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ЖНББМ  «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Балапан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шағын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орталық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ата-аналарға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заңды өкілдерге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балаларды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тәрбиелеуді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қолдау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дамытуға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мүдделі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басқа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ұйымдарға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-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балалардың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физикалық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психологиялық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әлеуметтік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дамуындағы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әртүрлі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ауытқулардың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кешенді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профилактикасын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жүргізу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1600" dirty="0"/>
              <a:t/>
            </a:r>
            <a:br>
              <a:rPr lang="kk-KZ" sz="1600" dirty="0"/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52068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8E681C0-2F31-9DA5-4B5A-7C74E8794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57163"/>
            <a:ext cx="8596668" cy="1773237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ЕГЕР СІЗДЕ АТА-АНАЛАРҒА КЕҢЕС БЕРУ ПУКТІНЕ БАРУ МҮМКІНДІГІ БОЛМАСА</a:t>
            </a:r>
            <a:r>
              <a:rPr lang="ru-RU" sz="18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kk-KZ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Сіз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8 (71331) 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26-3-20 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телефоны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қызықтыратын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сұрақтарыңызды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қоя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аласыз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телефон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сөйлескен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кезде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  пункт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маманына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жазылу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қоңырауының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мақсатын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хабарлаңыз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Сондай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ақ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аналар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novo</a:t>
            </a:r>
            <a:r>
              <a:rPr lang="en-US" sz="18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1800" dirty="0" err="1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ihaylovskaya</a:t>
            </a:r>
            <a: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ssh@mail</a:t>
            </a:r>
            <a: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</a:t>
            </a:r>
            <a:r>
              <a:rPr lang="en-US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қашықтан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хабарласа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en-US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консультативтік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пункт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маманына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ескертумен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Ата-аналар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біздің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балабақшаның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веб-сайты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ала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sz="18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baynasai</a:t>
            </a:r>
            <a: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 err="1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martuk</a:t>
            </a:r>
            <a:r>
              <a:rPr lang="ru-RU" sz="1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</a:t>
            </a:r>
            <a: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1800" dirty="0" err="1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kz</a:t>
            </a:r>
            <a:r>
              <a:rPr lang="en-US" sz="1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kz</a:t>
            </a:r>
            <a:r>
              <a:rPr lang="en-US" sz="1800" dirty="0" smtClean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кеңестер</a:t>
            </a:r>
            <a:r>
              <a:rPr lang="ru-RU" sz="1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беру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пункті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"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жұмыс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жоспарына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сәйкес</a:t>
            </a:r>
            <a:r>
              <a:rPr lang="ru-RU" sz="1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жарияланады</a:t>
            </a:r>
            <a: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НАЗАРЛАРЫҢЫЗҒА!</a:t>
            </a:r>
            <a:r>
              <a:rPr lang="ru-RU" sz="1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Кеңес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пуктінің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мамандарынан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кеңесін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алу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өтініш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беруші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ата-ана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мәртебесін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растайтын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басын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куәландыратын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құжатты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ұсынуы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sz="1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7509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="" xmlns:a16="http://schemas.microsoft.com/office/drawing/2014/main" id="{59920909-3ADB-758B-A642-240262F7F1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3073878"/>
              </p:ext>
            </p:extLst>
          </p:nvPr>
        </p:nvGraphicFramePr>
        <p:xfrm>
          <a:off x="3619500" y="294640"/>
          <a:ext cx="2661379" cy="1310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61379">
                  <a:extLst>
                    <a:ext uri="{9D8B030D-6E8A-4147-A177-3AD203B41FA5}">
                      <a16:colId xmlns=""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lang="kk-KZ" sz="1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Мектепке дейінгі</a:t>
                      </a:r>
                      <a:r>
                        <a:rPr lang="kk-KZ" sz="14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ұйымдарға бармайтын балалардың ата-аналарына, ұ</a:t>
                      </a:r>
                      <a:r>
                        <a:rPr lang="kk-KZ" sz="1400" b="1" kern="120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йымдаспаған</a:t>
                      </a:r>
                      <a:r>
                        <a:rPr lang="kk-KZ" sz="14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балалармен  </a:t>
                      </a:r>
                      <a:endParaRPr lang="x-none" sz="140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rtl="0" eaLnBrk="1" latinLnBrk="0" hangingPunct="1"/>
                      <a:r>
                        <a:rPr lang="kk-KZ" sz="1400" b="1" kern="1200" baseline="0" dirty="0" smtClean="0"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жұмыс түрлері</a:t>
                      </a:r>
                      <a:endParaRPr lang="x-none" sz="1400" smtClean="0"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6" name="Объект 3">
            <a:extLst>
              <a:ext uri="{FF2B5EF4-FFF2-40B4-BE49-F238E27FC236}">
                <a16:creationId xmlns="" xmlns:a16="http://schemas.microsoft.com/office/drawing/2014/main" id="{EFFC3C1B-29F1-B596-4430-B2D6B87A016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0490155"/>
              </p:ext>
            </p:extLst>
          </p:nvPr>
        </p:nvGraphicFramePr>
        <p:xfrm>
          <a:off x="1350144" y="1513205"/>
          <a:ext cx="2171700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=""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Ата-аналар</a:t>
                      </a:r>
                      <a:endParaRPr lang="x-none" sz="1600" smtClean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7" name="Объект 3">
            <a:extLst>
              <a:ext uri="{FF2B5EF4-FFF2-40B4-BE49-F238E27FC236}">
                <a16:creationId xmlns="" xmlns:a16="http://schemas.microsoft.com/office/drawing/2014/main" id="{89707E59-E0A6-3478-F387-216B7025C4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4793518"/>
              </p:ext>
            </p:extLst>
          </p:nvPr>
        </p:nvGraphicFramePr>
        <p:xfrm>
          <a:off x="6347144" y="1500189"/>
          <a:ext cx="2171700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1700">
                  <a:extLst>
                    <a:ext uri="{9D8B030D-6E8A-4147-A177-3AD203B41FA5}">
                      <a16:colId xmlns=""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err="1" smtClean="0">
                          <a:solidFill>
                            <a:srgbClr val="0070C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Балалар</a:t>
                      </a:r>
                      <a:endParaRPr lang="x-none" sz="1600" smtClean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6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8" name="Объект 3">
            <a:extLst>
              <a:ext uri="{FF2B5EF4-FFF2-40B4-BE49-F238E27FC236}">
                <a16:creationId xmlns="" xmlns:a16="http://schemas.microsoft.com/office/drawing/2014/main" id="{CA925353-E8EB-972C-FC62-6B3D0B9825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6336208"/>
              </p:ext>
            </p:extLst>
          </p:nvPr>
        </p:nvGraphicFramePr>
        <p:xfrm>
          <a:off x="1225141" y="2501583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=""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70C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Үйге</a:t>
                      </a:r>
                      <a:r>
                        <a:rPr lang="kk-KZ" sz="1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бару</a:t>
                      </a:r>
                      <a:endParaRPr lang="x-none" sz="140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9" name="Объект 3">
            <a:extLst>
              <a:ext uri="{FF2B5EF4-FFF2-40B4-BE49-F238E27FC236}">
                <a16:creationId xmlns="" xmlns:a16="http://schemas.microsoft.com/office/drawing/2014/main" id="{02CEF423-B65E-81F7-5455-6FC98B0C173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2321825"/>
              </p:ext>
            </p:extLst>
          </p:nvPr>
        </p:nvGraphicFramePr>
        <p:xfrm>
          <a:off x="1327560" y="3462727"/>
          <a:ext cx="3214459" cy="7010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14459">
                  <a:extLst>
                    <a:ext uri="{9D8B030D-6E8A-4147-A177-3AD203B41FA5}">
                      <a16:colId xmlns="" xmlns:a16="http://schemas.microsoft.com/office/drawing/2014/main" val="3023558627"/>
                    </a:ext>
                  </a:extLst>
                </a:gridCol>
              </a:tblGrid>
              <a:tr h="584617">
                <a:tc>
                  <a:txBody>
                    <a:bodyPr/>
                    <a:lstStyle/>
                    <a:p>
                      <a:pPr algn="ctr"/>
                      <a:endParaRPr lang="kk-KZ" sz="1600" b="1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Кеңес беру және әдістемелік көмек</a:t>
                      </a:r>
                      <a:endParaRPr lang="x-none" sz="140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kk-KZ" sz="1600" dirty="0" smtClean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10" name="Объект 3">
            <a:extLst>
              <a:ext uri="{FF2B5EF4-FFF2-40B4-BE49-F238E27FC236}">
                <a16:creationId xmlns="" xmlns:a16="http://schemas.microsoft.com/office/drawing/2014/main" id="{06DF7E9E-209B-CAF9-A867-594994D800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8411719"/>
              </p:ext>
            </p:extLst>
          </p:nvPr>
        </p:nvGraphicFramePr>
        <p:xfrm>
          <a:off x="1244184" y="4586990"/>
          <a:ext cx="3297836" cy="670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97836">
                  <a:extLst>
                    <a:ext uri="{9D8B030D-6E8A-4147-A177-3AD203B41FA5}">
                      <a16:colId xmlns="" xmlns:a16="http://schemas.microsoft.com/office/drawing/2014/main" val="3023558627"/>
                    </a:ext>
                  </a:extLst>
                </a:gridCol>
              </a:tblGrid>
              <a:tr h="26582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Шағын - орталыкта </a:t>
                      </a: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ішілік саяхаттар Әкем,анам және мен</a:t>
                      </a:r>
                      <a:endParaRPr lang="x-none" sz="1400" b="1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11" name="Объект 3">
            <a:extLst>
              <a:ext uri="{FF2B5EF4-FFF2-40B4-BE49-F238E27FC236}">
                <a16:creationId xmlns="" xmlns:a16="http://schemas.microsoft.com/office/drawing/2014/main" id="{788C3147-563E-F832-FE30-09D98D9EAB1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6104781"/>
              </p:ext>
            </p:extLst>
          </p:nvPr>
        </p:nvGraphicFramePr>
        <p:xfrm>
          <a:off x="1097427" y="5588000"/>
          <a:ext cx="3429603" cy="883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29603">
                  <a:extLst>
                    <a:ext uri="{9D8B030D-6E8A-4147-A177-3AD203B41FA5}">
                      <a16:colId xmlns="" xmlns:a16="http://schemas.microsoft.com/office/drawing/2014/main" val="3023558627"/>
                    </a:ext>
                  </a:extLst>
                </a:gridCol>
              </a:tblGrid>
              <a:tr h="866457"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“Мәртөк тынысы” арқылы педагогтердің қызметін насихаттау</a:t>
                      </a:r>
                      <a:endParaRPr lang="x-none" sz="140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rtl="0" eaLnBrk="1" latinLnBrk="0" hangingPunct="1"/>
                      <a:r>
                        <a:rPr lang="kk-KZ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x-none" sz="1400" smtClean="0">
                        <a:effectLst/>
                      </a:endParaRPr>
                    </a:p>
                    <a:p>
                      <a:r>
                        <a:rPr lang="kk-KZ" sz="1600" dirty="0" smtClean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61732792"/>
                  </a:ext>
                </a:extLst>
              </a:tr>
            </a:tbl>
          </a:graphicData>
        </a:graphic>
      </p:graphicFrame>
      <p:cxnSp>
        <p:nvCxnSpPr>
          <p:cNvPr id="13" name="Прямая со стрелкой 12">
            <a:extLst>
              <a:ext uri="{FF2B5EF4-FFF2-40B4-BE49-F238E27FC236}">
                <a16:creationId xmlns="" xmlns:a16="http://schemas.microsoft.com/office/drawing/2014/main" id="{0D57FB4B-BDFD-8E07-D988-82B29F3D413B}"/>
              </a:ext>
            </a:extLst>
          </p:cNvPr>
          <p:cNvCxnSpPr/>
          <p:nvPr/>
        </p:nvCxnSpPr>
        <p:spPr>
          <a:xfrm flipH="1">
            <a:off x="3429000" y="1270000"/>
            <a:ext cx="381000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>
            <a:extLst>
              <a:ext uri="{FF2B5EF4-FFF2-40B4-BE49-F238E27FC236}">
                <a16:creationId xmlns="" xmlns:a16="http://schemas.microsoft.com/office/drawing/2014/main" id="{D5528B06-126C-FC7C-C259-EC9A3EEE7A8D}"/>
              </a:ext>
            </a:extLst>
          </p:cNvPr>
          <p:cNvCxnSpPr/>
          <p:nvPr/>
        </p:nvCxnSpPr>
        <p:spPr>
          <a:xfrm>
            <a:off x="6720840" y="1270000"/>
            <a:ext cx="457200" cy="215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="" xmlns:a16="http://schemas.microsoft.com/office/drawing/2014/main" id="{EE9D3C25-963E-3252-06EB-0534C0D0A455}"/>
              </a:ext>
            </a:extLst>
          </p:cNvPr>
          <p:cNvCxnSpPr>
            <a:cxnSpLocks/>
          </p:cNvCxnSpPr>
          <p:nvPr/>
        </p:nvCxnSpPr>
        <p:spPr>
          <a:xfrm flipH="1">
            <a:off x="7543800" y="2239329"/>
            <a:ext cx="15240" cy="3514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="" xmlns:a16="http://schemas.microsoft.com/office/drawing/2014/main" id="{1CD4D773-5F93-E339-129F-2A9067612EF5}"/>
              </a:ext>
            </a:extLst>
          </p:cNvPr>
          <p:cNvCxnSpPr>
            <a:cxnSpLocks/>
          </p:cNvCxnSpPr>
          <p:nvPr/>
        </p:nvCxnSpPr>
        <p:spPr>
          <a:xfrm>
            <a:off x="2435994" y="2252345"/>
            <a:ext cx="0" cy="3073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5" name="Объект 3">
            <a:extLst>
              <a:ext uri="{FF2B5EF4-FFF2-40B4-BE49-F238E27FC236}">
                <a16:creationId xmlns="" xmlns:a16="http://schemas.microsoft.com/office/drawing/2014/main" id="{E763B278-6784-76A6-89BA-80091D73EF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5363407"/>
              </p:ext>
            </p:extLst>
          </p:nvPr>
        </p:nvGraphicFramePr>
        <p:xfrm>
          <a:off x="6271101" y="2606040"/>
          <a:ext cx="2590961" cy="822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0961">
                  <a:extLst>
                    <a:ext uri="{9D8B030D-6E8A-4147-A177-3AD203B41FA5}">
                      <a16:colId xmlns="" xmlns:a16="http://schemas.microsoft.com/office/drawing/2014/main" val="3023558627"/>
                    </a:ext>
                  </a:extLst>
                </a:gridCol>
              </a:tblGrid>
              <a:tr h="82296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Көңілді старт</a:t>
                      </a:r>
                      <a:r>
                        <a:rPr lang="kk-KZ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x-none" sz="140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26" name="Объект 3">
            <a:extLst>
              <a:ext uri="{FF2B5EF4-FFF2-40B4-BE49-F238E27FC236}">
                <a16:creationId xmlns="" xmlns:a16="http://schemas.microsoft.com/office/drawing/2014/main" id="{4C3070C2-718D-E39C-4515-37C983E2BB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849361"/>
              </p:ext>
            </p:extLst>
          </p:nvPr>
        </p:nvGraphicFramePr>
        <p:xfrm>
          <a:off x="6347144" y="3687444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=""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Сурет көрмелері</a:t>
                      </a:r>
                      <a:endParaRPr lang="x-none" sz="140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27" name="Объект 3">
            <a:extLst>
              <a:ext uri="{FF2B5EF4-FFF2-40B4-BE49-F238E27FC236}">
                <a16:creationId xmlns="" xmlns:a16="http://schemas.microsoft.com/office/drawing/2014/main" id="{93E525EB-3482-F56C-ABDE-8B89B99555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418734"/>
              </p:ext>
            </p:extLst>
          </p:nvPr>
        </p:nvGraphicFramePr>
        <p:xfrm>
          <a:off x="6301581" y="4677569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=""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Қуыршақ</a:t>
                      </a:r>
                      <a:r>
                        <a:rPr lang="kk-KZ" sz="1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театры шақырады</a:t>
                      </a: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x-none" sz="140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solidFill>
                          <a:srgbClr val="0070C0"/>
                        </a:solidFill>
                        <a:effectLst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61732792"/>
                  </a:ext>
                </a:extLst>
              </a:tr>
            </a:tbl>
          </a:graphicData>
        </a:graphic>
      </p:graphicFrame>
      <p:graphicFrame>
        <p:nvGraphicFramePr>
          <p:cNvPr id="28" name="Объект 3">
            <a:extLst>
              <a:ext uri="{FF2B5EF4-FFF2-40B4-BE49-F238E27FC236}">
                <a16:creationId xmlns="" xmlns:a16="http://schemas.microsoft.com/office/drawing/2014/main" id="{B3B76612-595D-8FF1-5AF2-FAE0DA3FA3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0732966"/>
              </p:ext>
            </p:extLst>
          </p:nvPr>
        </p:nvGraphicFramePr>
        <p:xfrm>
          <a:off x="6271101" y="5721034"/>
          <a:ext cx="2514918" cy="739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14918">
                  <a:extLst>
                    <a:ext uri="{9D8B030D-6E8A-4147-A177-3AD203B41FA5}">
                      <a16:colId xmlns="" xmlns:a16="http://schemas.microsoft.com/office/drawing/2014/main" val="3023558627"/>
                    </a:ext>
                  </a:extLst>
                </a:gridCol>
              </a:tblGrid>
              <a:tr h="73914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Шағын</a:t>
                      </a:r>
                      <a:r>
                        <a:rPr lang="ru-RU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r>
                        <a:rPr lang="kk-KZ" sz="1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орталықта </a:t>
                      </a:r>
                      <a:r>
                        <a:rPr lang="kk-KZ" sz="1400" b="1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бөбектер</a:t>
                      </a:r>
                      <a:r>
                        <a:rPr lang="kk-KZ" sz="1400" b="1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үшін сенбілік мектебі</a:t>
                      </a:r>
                      <a:r>
                        <a:rPr lang="kk-KZ" sz="14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 </a:t>
                      </a:r>
                      <a:endParaRPr lang="x-none" sz="140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7617327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017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804" y="622092"/>
            <a:ext cx="4210050" cy="594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648" y="522079"/>
            <a:ext cx="4343400" cy="6143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0176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ffc0476f-a358-4d01-bca2-b6f99041a2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81" t="19139" r="22812" b="18817"/>
          <a:stretch>
            <a:fillRect/>
          </a:stretch>
        </p:blipFill>
        <p:spPr bwMode="auto">
          <a:xfrm>
            <a:off x="1579041" y="157162"/>
            <a:ext cx="2722433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d35c3568-1140-467e-9a90-12ea614c78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6" t="11720" r="6743" b="10645"/>
          <a:stretch>
            <a:fillRect/>
          </a:stretch>
        </p:blipFill>
        <p:spPr bwMode="auto">
          <a:xfrm>
            <a:off x="4629618" y="157162"/>
            <a:ext cx="3375129" cy="414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cf8874ac-8ce7-4380-8d11-f3b266254f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4" t="25151" r="14491" b="12617"/>
          <a:stretch>
            <a:fillRect/>
          </a:stretch>
        </p:blipFill>
        <p:spPr bwMode="auto">
          <a:xfrm>
            <a:off x="8285501" y="157161"/>
            <a:ext cx="2683552" cy="3990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fb2a7fe5-1d97-43cc-87b6-015c940429e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0" t="23343" r="12607"/>
          <a:stretch>
            <a:fillRect/>
          </a:stretch>
        </p:blipFill>
        <p:spPr bwMode="auto">
          <a:xfrm>
            <a:off x="2445191" y="3601542"/>
            <a:ext cx="2867650" cy="3061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d67bc440-d546-4f47-bbe9-c05d408ad2c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2" t="17419" r="2870" b="8603"/>
          <a:stretch>
            <a:fillRect/>
          </a:stretch>
        </p:blipFill>
        <p:spPr bwMode="auto">
          <a:xfrm>
            <a:off x="6728397" y="3559772"/>
            <a:ext cx="3114207" cy="3114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099905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1919</TotalTime>
  <Words>59</Words>
  <Application>Microsoft Office PowerPoint</Application>
  <PresentationFormat>Произвольный</PresentationFormat>
  <Paragraphs>28</Paragraphs>
  <Slides>6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Аспект</vt:lpstr>
      <vt:lpstr>  Ата-аналарға кеңес беру пункті         Ашылған уақыты: 15.04. 2025 жыл     ҚҰРМЕТТІ АТА-АНАЛАР!      Байнассай жалпы негізгі білім біретін мектебі «Балапан» шағын орталық         базасынан құрылған ата-аналар үшін тегін      кеңес беру пункті  жұмыс жасайды.                                                                                БІЗ СІЗДЕРДІ КЕҢЕС БЕРУ ПУКТІНДЕ КҮТЕМІЗ      Байнассай ауылы, Богенбай батыр көшесі, 7  </vt:lpstr>
      <vt:lpstr>  Ата-аналарға кеңес беру пункті Қазақстан Республикасы Үкіметінің 2023жылғы                    28 наурыздағы №249 қаулысымен бекітілген Қазақстан Республикасында мектепке дейнгі, орта, техникалық және кәсіптік білім беруді дамытудың 2023 -2029 жылдарға арналған тұжырымдамасының 1 –индикаторының 5 – тармағын орындау және Ақтөбе облысы білім басқармасының 2025 жылғы 12 наурыздағы № 120 бұйрығын басшылыққа ала отырып, мектеп жасына дейінгі балаларды үйде тәрбиелеп отырған ата-аналарға (занды өкілдеріне) кенес беру, онын ішінде ерекше білім беруді кажет ететін балалармен жұмыс жасау құзыреттілігін арттыру үшін ата-аналарға арналған консультациялық пункт қызметын ұйымдастыру маұсатында «Ақтөбе облысының білім басқармасы Мәртөк ауданының білім бөлімі» ММ-нің 2025 жылғы  15 сәуірдегі № 340 бұйрығы негізінде АТА-АНАЛАРҒА КЕҢЕС БЕРУ ПУКТІНІҢ МАҚСАТЫ: мектеп жасына дейінгі балаларды үйде тәрбиелеп отырған отбасыларға диагностикалық, консультациялық және әдістемелік көмек көрсету. АТА-АНАЛАРҒА КЕҢЕС БЕРУ ПУКТІНІҢ НЕГІЗГІ МІНДЕТТЕРІ мектеп жасына дейінгі баланы тәрбиелеу, оқыту және дамыту мәселелері бойынша ата-аналарға (заңды өкілдерге)   көмек көрсету; - мектеп жасына дейінгі балаларды үйде тәрбиелеп отырған отбасыларға әдістемелік, диагностикалық және консультациялық көмек ұйымдастыру; - Мектепке дейінгі жалпы білім беру бағдарламасын іске асыратын Байнассай ЖНББМ  «Балапан» шағын- орталық, ата-аналарға (заңды өкілдерге) және балаларды тәрбиелеуді қолдау мен дамытуға мүдделі басқа ұйымдарға; -балалардың физикалық, психологиялық және әлеуметтік дамуындағы әртүрлі ауытқулардың кешенді профилактикасын жүргізу.       </vt:lpstr>
      <vt:lpstr>  ЕГЕР СІЗДЕ АТА-АНАЛАРҒА КЕҢЕС БЕРУ ПУКТІНЕ БАРУ МҮМКІНДІГІ БОЛМАСА    Сіз 8 (71331) 26-3-20 телефоны бойынша қызықтыратын сұрақтарыңызды қоя аласыз телефон арқылы сөйлескен кезде «  пункт маманына жазылу «қоңырауының мақсатын  хабарлаңыз. Сондай –ақ  ата аналар novomihaylovskaya. ssh@mail.ru  қашықтан хабарласа алады, консультативтік пункт маманына ескертумен. Ата-аналар біздің балабақшаның веб-сайты арқылы кеңес ала алады    https://baynasai.martuk.du.kz/kz кеңестер  беру пункті" жұмыс жоспарына сәйкес жарияланады  НАЗАРЛАРЫҢЫЗҒА! Кеңес беру пуктінің мамандарынан кеңесін алу үшін өтініш беруші өзінің ата-ана мәртебесін растайтын жеке басын куәландыратын құжатты ұсынуы тиіс. 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                  Консультативный пункт                                                 Дата открытия 01.09. 2009 года                                      УВАЖАЕМЫЕ РОДИТЕЛИ!                                     На базе Государственного коммунального казенного                                       предприятия   «Ясли-сад №1 «Тополёк»                                                                          открыт                                БЕСПЛАТНЫЙ КОНСУЛЬТАТИВНЫЙ ПУНКТ ДЛЯ РОДИТЕЛЕЙ!                                    МЫ ЖДЕМ ВАС В КОНСУЛЬТАТИВНОМ ПУНКТЕ                            ДЛЯ РОДИТЕЛЕЙ В ГККП я/с №1«ТОПОЛЁК»                                                                              c.Мартук, ул.Байганина,104  </dc:title>
  <dc:creator>acer</dc:creator>
  <cp:lastModifiedBy>Uzer</cp:lastModifiedBy>
  <cp:revision>60</cp:revision>
  <dcterms:created xsi:type="dcterms:W3CDTF">2023-11-08T12:30:56Z</dcterms:created>
  <dcterms:modified xsi:type="dcterms:W3CDTF">2025-12-03T14:47:57Z</dcterms:modified>
</cp:coreProperties>
</file>